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38" r:id="rId2"/>
    <p:sldId id="358" r:id="rId3"/>
    <p:sldId id="261" r:id="rId4"/>
    <p:sldId id="339" r:id="rId5"/>
    <p:sldId id="356" r:id="rId6"/>
    <p:sldId id="345" r:id="rId7"/>
    <p:sldId id="357" r:id="rId8"/>
    <p:sldId id="322" r:id="rId9"/>
    <p:sldId id="323" r:id="rId10"/>
    <p:sldId id="324" r:id="rId11"/>
    <p:sldId id="325" r:id="rId12"/>
    <p:sldId id="326" r:id="rId13"/>
    <p:sldId id="327" r:id="rId14"/>
    <p:sldId id="331" r:id="rId15"/>
    <p:sldId id="347" r:id="rId16"/>
    <p:sldId id="349" r:id="rId17"/>
    <p:sldId id="350" r:id="rId18"/>
    <p:sldId id="348" r:id="rId19"/>
    <p:sldId id="353" r:id="rId20"/>
    <p:sldId id="340" r:id="rId21"/>
    <p:sldId id="352" r:id="rId22"/>
    <p:sldId id="335" r:id="rId23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6A70"/>
    <a:srgbClr val="050088"/>
    <a:srgbClr val="87DEEF"/>
    <a:srgbClr val="352FA2"/>
    <a:srgbClr val="6999FF"/>
    <a:srgbClr val="F0F8FE"/>
    <a:srgbClr val="D8EAFF"/>
    <a:srgbClr val="ADC2FF"/>
    <a:srgbClr val="0061C8"/>
    <a:srgbClr val="007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72" autoAdjust="0"/>
    <p:restoredTop sz="73501" autoAdjust="0"/>
  </p:normalViewPr>
  <p:slideViewPr>
    <p:cSldViewPr snapToGrid="0">
      <p:cViewPr varScale="1">
        <p:scale>
          <a:sx n="80" d="100"/>
          <a:sy n="80" d="100"/>
        </p:scale>
        <p:origin x="227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BE529F4-24C1-1CF0-9926-4184D32962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F920E61-B434-B39D-7E9A-249CF97D43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7CE04-26F0-8742-A03C-4B322E6A0B13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759446C-F799-5D27-40B5-5149B87D4F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Pied de page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FE5B91A-86EF-7934-A4B2-B659892DE8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EB840-19F7-824A-A07A-929FCDA72A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4806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F7322-682F-0A41-A496-A30898E92092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Pied de page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3B8A5-A38D-304D-BCD2-21B15FDB40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8583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972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trike="noStrike" dirty="0"/>
          </a:p>
        </p:txBody>
      </p:sp>
    </p:spTree>
    <p:extLst>
      <p:ext uri="{BB962C8B-B14F-4D97-AF65-F5344CB8AC3E}">
        <p14:creationId xmlns:p14="http://schemas.microsoft.com/office/powerpoint/2010/main" val="2089690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7520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55222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4335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74526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16497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34275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42862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95662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1874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24069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62725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12260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4851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9428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3258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06863-61D6-003F-2057-F19DDC511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7D93CBB-7656-CB56-424D-56D2F964A5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968AEDA-86B8-6CB2-BC40-0308648434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563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563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9112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2558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9105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ersonne, Visage humain, habits, verres&#10;&#10;Description générée automatiquement">
            <a:extLst>
              <a:ext uri="{FF2B5EF4-FFF2-40B4-BE49-F238E27FC236}">
                <a16:creationId xmlns:a16="http://schemas.microsoft.com/office/drawing/2014/main" id="{86DBF00E-10AC-B3EB-8DDF-E9DBE2B160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669" y="377484"/>
            <a:ext cx="4378223" cy="580634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7339B497-F79C-ACB0-16B3-0FD8B0250D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63183" y="2574083"/>
            <a:ext cx="6488869" cy="237649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5000" b="1" dirty="0">
                <a:solidFill>
                  <a:srgbClr val="050088"/>
                </a:solidFill>
                <a:effectLst/>
                <a:latin typeface="Arial" panose="020B0604020202020204" pitchFamily="34" charset="0"/>
              </a:rPr>
              <a:t>Modifiez le titre</a:t>
            </a:r>
            <a:endParaRPr lang="fr-FR" sz="5000" dirty="0">
              <a:solidFill>
                <a:srgbClr val="050088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7A52A-4895-6C03-1236-3E3F8066F1B8}"/>
              </a:ext>
            </a:extLst>
          </p:cNvPr>
          <p:cNvSpPr>
            <a:spLocks/>
          </p:cNvSpPr>
          <p:nvPr userDrawn="1"/>
        </p:nvSpPr>
        <p:spPr>
          <a:xfrm>
            <a:off x="212602" y="5348377"/>
            <a:ext cx="1952627" cy="13546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5D1EB3-C7D6-6FD6-BC9C-EED9C18BE024}"/>
              </a:ext>
            </a:extLst>
          </p:cNvPr>
          <p:cNvSpPr>
            <a:spLocks/>
          </p:cNvSpPr>
          <p:nvPr userDrawn="1"/>
        </p:nvSpPr>
        <p:spPr>
          <a:xfrm>
            <a:off x="2734574" y="230760"/>
            <a:ext cx="2355012" cy="84069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8A59F4F-D0C1-1849-2DF9-5B5A3F18D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95468" y="533885"/>
            <a:ext cx="1410863" cy="112346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8AED6D2-DD0F-041D-D04D-0D7DCED07155}"/>
              </a:ext>
            </a:extLst>
          </p:cNvPr>
          <p:cNvSpPr>
            <a:spLocks/>
          </p:cNvSpPr>
          <p:nvPr userDrawn="1"/>
        </p:nvSpPr>
        <p:spPr>
          <a:xfrm>
            <a:off x="1539072" y="6183824"/>
            <a:ext cx="3717473" cy="67417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69D3A056-B174-0D7D-C594-BCAE48A862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56545" y="1948130"/>
            <a:ext cx="6495507" cy="46769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sz="2800" dirty="0">
                <a:solidFill>
                  <a:srgbClr val="050088"/>
                </a:solidFill>
                <a:effectLst/>
                <a:latin typeface="Arial" panose="020B0604020202020204" pitchFamily="34" charset="0"/>
              </a:rPr>
              <a:t>Modifiez le surtitre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1868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 intercalaire 2">
    <p:bg>
      <p:bgPr>
        <a:solidFill>
          <a:srgbClr val="FE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habits, personne, homme, intérieur&#10;&#10;Description générée automatiquement">
            <a:extLst>
              <a:ext uri="{FF2B5EF4-FFF2-40B4-BE49-F238E27FC236}">
                <a16:creationId xmlns:a16="http://schemas.microsoft.com/office/drawing/2014/main" id="{CBCA824F-9808-6660-AFBA-3CD25995ED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251" y="1527048"/>
            <a:ext cx="3930109" cy="43473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F3ED3FA-2B58-9193-A478-579B52396655}"/>
              </a:ext>
            </a:extLst>
          </p:cNvPr>
          <p:cNvSpPr/>
          <p:nvPr userDrawn="1"/>
        </p:nvSpPr>
        <p:spPr>
          <a:xfrm>
            <a:off x="327479" y="1056240"/>
            <a:ext cx="2295186" cy="1939623"/>
          </a:xfrm>
          <a:prstGeom prst="rect">
            <a:avLst/>
          </a:prstGeom>
          <a:solidFill>
            <a:srgbClr val="FEF5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2DB440AB-6163-A980-D468-DF43A0A457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72856" y="4265602"/>
            <a:ext cx="4389464" cy="467692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Modifiez le sous-titre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0954B1-DA45-92EC-5918-DBB07E84E0FF}"/>
              </a:ext>
            </a:extLst>
          </p:cNvPr>
          <p:cNvSpPr/>
          <p:nvPr userDrawn="1"/>
        </p:nvSpPr>
        <p:spPr>
          <a:xfrm>
            <a:off x="4933131" y="2767289"/>
            <a:ext cx="1376229" cy="7708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A9F968B-4382-4E85-4AC9-5ECA627A821C}"/>
              </a:ext>
            </a:extLst>
          </p:cNvPr>
          <p:cNvSpPr/>
          <p:nvPr userDrawn="1"/>
        </p:nvSpPr>
        <p:spPr>
          <a:xfrm>
            <a:off x="5196627" y="2463726"/>
            <a:ext cx="1376229" cy="7708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5ADF97E9-6DEF-8A34-3919-DD396C1FBE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4239" y="2695523"/>
            <a:ext cx="1610592" cy="914400"/>
          </a:xfrm>
        </p:spPr>
        <p:txBody>
          <a:bodyPr anchor="b">
            <a:no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1.2</a:t>
            </a:r>
          </a:p>
        </p:txBody>
      </p:sp>
      <p:sp>
        <p:nvSpPr>
          <p:cNvPr id="17" name="Titre 16">
            <a:extLst>
              <a:ext uri="{FF2B5EF4-FFF2-40B4-BE49-F238E27FC236}">
                <a16:creationId xmlns:a16="http://schemas.microsoft.com/office/drawing/2014/main" id="{2D310E9B-8450-A668-FDAA-77F19A4FD5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2856" y="3417838"/>
            <a:ext cx="6398550" cy="84776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4000" dirty="0"/>
              <a:t>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2539945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 intercalaire 3">
    <p:bg>
      <p:bgPr>
        <a:solidFill>
          <a:srgbClr val="FE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habits, personne, Visage humain, intérieur&#10;&#10;Description générée automatiquement">
            <a:extLst>
              <a:ext uri="{FF2B5EF4-FFF2-40B4-BE49-F238E27FC236}">
                <a16:creationId xmlns:a16="http://schemas.microsoft.com/office/drawing/2014/main" id="{EC6CCB66-6ACB-CE24-A506-CF501AAB0D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5458" y="481401"/>
            <a:ext cx="4887055" cy="32569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65CF2E9-0A2D-57EC-DB03-FB32BB128B33}"/>
              </a:ext>
            </a:extLst>
          </p:cNvPr>
          <p:cNvSpPr/>
          <p:nvPr userDrawn="1"/>
        </p:nvSpPr>
        <p:spPr>
          <a:xfrm>
            <a:off x="6373814" y="2754051"/>
            <a:ext cx="3791874" cy="1785690"/>
          </a:xfrm>
          <a:prstGeom prst="rect">
            <a:avLst/>
          </a:prstGeom>
          <a:solidFill>
            <a:srgbClr val="FEF5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578399-513C-9514-9D5D-4948893E18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20312" y="4631362"/>
            <a:ext cx="4389464" cy="467692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Modifiez le sous-titre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90C524-05C7-DFBF-5435-C0773F7D4255}"/>
              </a:ext>
            </a:extLst>
          </p:cNvPr>
          <p:cNvSpPr/>
          <p:nvPr userDrawn="1"/>
        </p:nvSpPr>
        <p:spPr>
          <a:xfrm>
            <a:off x="580587" y="3133049"/>
            <a:ext cx="1376229" cy="7708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9134A9-8FCD-52C8-3C86-97C3B4C31A7F}"/>
              </a:ext>
            </a:extLst>
          </p:cNvPr>
          <p:cNvSpPr/>
          <p:nvPr userDrawn="1"/>
        </p:nvSpPr>
        <p:spPr>
          <a:xfrm>
            <a:off x="844083" y="2829486"/>
            <a:ext cx="1376229" cy="7708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23846866-74A9-D5D1-D9ED-981B0E2540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1695" y="3061283"/>
            <a:ext cx="1610592" cy="914400"/>
          </a:xfrm>
        </p:spPr>
        <p:txBody>
          <a:bodyPr anchor="b">
            <a:no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1.3</a:t>
            </a:r>
          </a:p>
        </p:txBody>
      </p:sp>
      <p:sp>
        <p:nvSpPr>
          <p:cNvPr id="12" name="Titre 16">
            <a:extLst>
              <a:ext uri="{FF2B5EF4-FFF2-40B4-BE49-F238E27FC236}">
                <a16:creationId xmlns:a16="http://schemas.microsoft.com/office/drawing/2014/main" id="{FA253891-BE30-46A8-A95D-4009BA03C9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0312" y="3783598"/>
            <a:ext cx="6398550" cy="84776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4000" dirty="0"/>
              <a:t>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646468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 intercalaire 4">
    <p:bg>
      <p:bgPr>
        <a:solidFill>
          <a:srgbClr val="FE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Visage humain, habits, personne, homme&#10;&#10;Description générée automatiquement">
            <a:extLst>
              <a:ext uri="{FF2B5EF4-FFF2-40B4-BE49-F238E27FC236}">
                <a16:creationId xmlns:a16="http://schemas.microsoft.com/office/drawing/2014/main" id="{898230DA-CEB6-7B50-DC1C-A09F3231D3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478" y="886630"/>
            <a:ext cx="3406032" cy="45497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F3ED3FA-2B58-9193-A478-579B52396655}"/>
              </a:ext>
            </a:extLst>
          </p:cNvPr>
          <p:cNvSpPr/>
          <p:nvPr userDrawn="1"/>
        </p:nvSpPr>
        <p:spPr>
          <a:xfrm>
            <a:off x="322203" y="4927699"/>
            <a:ext cx="1666798" cy="1387991"/>
          </a:xfrm>
          <a:prstGeom prst="rect">
            <a:avLst/>
          </a:prstGeom>
          <a:solidFill>
            <a:srgbClr val="FEF5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22C8A4-0656-886E-6932-D1956DACBE8E}"/>
              </a:ext>
            </a:extLst>
          </p:cNvPr>
          <p:cNvSpPr/>
          <p:nvPr userDrawn="1"/>
        </p:nvSpPr>
        <p:spPr>
          <a:xfrm>
            <a:off x="3340754" y="552877"/>
            <a:ext cx="1376229" cy="2063261"/>
          </a:xfrm>
          <a:prstGeom prst="rect">
            <a:avLst/>
          </a:prstGeom>
          <a:solidFill>
            <a:srgbClr val="FEF5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5DD7A2F6-1F31-D20B-4014-21493C6E73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4460007"/>
            <a:ext cx="4389464" cy="467692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Modifiez le sous-titre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692056-4BDF-AF15-226B-58E27A2DC80D}"/>
              </a:ext>
            </a:extLst>
          </p:cNvPr>
          <p:cNvSpPr/>
          <p:nvPr userDrawn="1"/>
        </p:nvSpPr>
        <p:spPr>
          <a:xfrm>
            <a:off x="4456275" y="2961694"/>
            <a:ext cx="1376229" cy="7708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C3AEA2-CBE8-776B-F036-D700DF04DD76}"/>
              </a:ext>
            </a:extLst>
          </p:cNvPr>
          <p:cNvSpPr/>
          <p:nvPr userDrawn="1"/>
        </p:nvSpPr>
        <p:spPr>
          <a:xfrm>
            <a:off x="4719771" y="2658131"/>
            <a:ext cx="1376229" cy="7708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E22AB51-841C-7DDA-60DD-BF8D6F7DF6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47383" y="2889928"/>
            <a:ext cx="1610592" cy="914400"/>
          </a:xfrm>
        </p:spPr>
        <p:txBody>
          <a:bodyPr anchor="b">
            <a:no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1.4</a:t>
            </a:r>
          </a:p>
        </p:txBody>
      </p:sp>
      <p:sp>
        <p:nvSpPr>
          <p:cNvPr id="18" name="Titre 16">
            <a:extLst>
              <a:ext uri="{FF2B5EF4-FFF2-40B4-BE49-F238E27FC236}">
                <a16:creationId xmlns:a16="http://schemas.microsoft.com/office/drawing/2014/main" id="{A64C13C0-92D4-C16E-0FF9-24A123EBF4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3612243"/>
            <a:ext cx="6398550" cy="84776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4000" dirty="0"/>
              <a:t>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2448763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intérie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7">
            <a:extLst>
              <a:ext uri="{FF2B5EF4-FFF2-40B4-BE49-F238E27FC236}">
                <a16:creationId xmlns:a16="http://schemas.microsoft.com/office/drawing/2014/main" id="{2DDFC932-6666-A923-693F-607640B653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01941"/>
            <a:ext cx="7653867" cy="515129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Modifiez le titre</a:t>
            </a:r>
          </a:p>
        </p:txBody>
      </p:sp>
      <p:sp>
        <p:nvSpPr>
          <p:cNvPr id="13" name="Espace réservé du texte 9">
            <a:extLst>
              <a:ext uri="{FF2B5EF4-FFF2-40B4-BE49-F238E27FC236}">
                <a16:creationId xmlns:a16="http://schemas.microsoft.com/office/drawing/2014/main" id="{B26512C8-1068-071E-C622-39BDDD3B6D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755649"/>
            <a:ext cx="10522789" cy="323875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Texte courant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E366E40-447B-205E-CBC1-B2B101DAE6C3}"/>
              </a:ext>
            </a:extLst>
          </p:cNvPr>
          <p:cNvSpPr txBox="1"/>
          <p:nvPr userDrawn="1"/>
        </p:nvSpPr>
        <p:spPr>
          <a:xfrm>
            <a:off x="297288" y="6356350"/>
            <a:ext cx="609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AE08F245-9CEE-1146-80B8-43EA15F37FBC}" type="slidenum">
              <a:rPr lang="fr-FR" sz="16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‹N°›</a:t>
            </a:fld>
            <a:endParaRPr lang="fr-FR" sz="1600" b="0" i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89E43B-80E0-00EC-2EA8-92CF2C9D93E9}"/>
              </a:ext>
            </a:extLst>
          </p:cNvPr>
          <p:cNvSpPr/>
          <p:nvPr userDrawn="1"/>
        </p:nvSpPr>
        <p:spPr>
          <a:xfrm>
            <a:off x="11173267" y="302597"/>
            <a:ext cx="663821" cy="638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≠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54373F05-D5B3-5750-6367-52F603788C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75081"/>
            <a:ext cx="7653866" cy="467692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Modifiez le sous-titre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D00402-959A-F15F-3E54-1DB2FC5D164F}"/>
              </a:ext>
            </a:extLst>
          </p:cNvPr>
          <p:cNvSpPr/>
          <p:nvPr userDrawn="1"/>
        </p:nvSpPr>
        <p:spPr>
          <a:xfrm>
            <a:off x="10546644" y="478395"/>
            <a:ext cx="663821" cy="638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≠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AF1375A-FC21-5000-526C-CE6A608270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924274" y="545447"/>
            <a:ext cx="580903" cy="328579"/>
          </a:xfrm>
        </p:spPr>
        <p:txBody>
          <a:bodyPr>
            <a:no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</a:lstStyle>
          <a:p>
            <a:pPr algn="r"/>
            <a:r>
              <a:rPr lang="fr-FR" sz="2000" dirty="0">
                <a:solidFill>
                  <a:schemeClr val="bg1"/>
                </a:solidFill>
              </a:rPr>
              <a:t>1.1</a:t>
            </a:r>
          </a:p>
        </p:txBody>
      </p:sp>
    </p:spTree>
    <p:extLst>
      <p:ext uri="{BB962C8B-B14F-4D97-AF65-F5344CB8AC3E}">
        <p14:creationId xmlns:p14="http://schemas.microsoft.com/office/powerpoint/2010/main" val="1010141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6EDB6FD0-9189-C24B-0E39-D2261100C3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7141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Texte courant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1562B30-87F7-96C8-8F26-E019756FF1F1}"/>
              </a:ext>
            </a:extLst>
          </p:cNvPr>
          <p:cNvSpPr txBox="1"/>
          <p:nvPr userDrawn="1"/>
        </p:nvSpPr>
        <p:spPr>
          <a:xfrm>
            <a:off x="297288" y="6356350"/>
            <a:ext cx="609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AE08F245-9CEE-1146-80B8-43EA15F37FBC}" type="slidenum">
              <a:rPr lang="fr-FR" sz="16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‹N°›</a:t>
            </a:fld>
            <a:endParaRPr lang="fr-FR" sz="1600" b="0" i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045840-4179-50E9-3696-5EE19D15FCB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053782" y="1576069"/>
            <a:ext cx="6132870" cy="4167507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texte 17">
            <a:extLst>
              <a:ext uri="{FF2B5EF4-FFF2-40B4-BE49-F238E27FC236}">
                <a16:creationId xmlns:a16="http://schemas.microsoft.com/office/drawing/2014/main" id="{03445C90-16E9-F80A-3029-6B2D3F1EE2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01941"/>
            <a:ext cx="3932237" cy="974128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Modifiez le titre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34BE6031-7A6F-6A37-94AE-6718C25BD3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1576069"/>
            <a:ext cx="3932237" cy="467692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Modifiez le sous-titre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25A43B-BC3E-437C-2480-A77659F6EE4B}"/>
              </a:ext>
            </a:extLst>
          </p:cNvPr>
          <p:cNvSpPr/>
          <p:nvPr userDrawn="1"/>
        </p:nvSpPr>
        <p:spPr>
          <a:xfrm>
            <a:off x="11173267" y="302597"/>
            <a:ext cx="663821" cy="638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≠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A0D969-49FF-E06F-81AF-6DF057EEAA3E}"/>
              </a:ext>
            </a:extLst>
          </p:cNvPr>
          <p:cNvSpPr/>
          <p:nvPr userDrawn="1"/>
        </p:nvSpPr>
        <p:spPr>
          <a:xfrm>
            <a:off x="10546644" y="478395"/>
            <a:ext cx="663821" cy="638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≠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A270ED7-72AF-BC9F-573F-CA6063DB2F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924274" y="545447"/>
            <a:ext cx="580903" cy="328579"/>
          </a:xfrm>
        </p:spPr>
        <p:txBody>
          <a:bodyPr>
            <a:no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</a:lstStyle>
          <a:p>
            <a:pPr algn="r"/>
            <a:r>
              <a:rPr lang="fr-FR" sz="2000" dirty="0">
                <a:solidFill>
                  <a:schemeClr val="bg1"/>
                </a:solidFill>
              </a:rPr>
              <a:t>1.1</a:t>
            </a:r>
          </a:p>
        </p:txBody>
      </p:sp>
    </p:spTree>
    <p:extLst>
      <p:ext uri="{BB962C8B-B14F-4D97-AF65-F5344CB8AC3E}">
        <p14:creationId xmlns:p14="http://schemas.microsoft.com/office/powerpoint/2010/main" val="1928747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7">
            <a:extLst>
              <a:ext uri="{FF2B5EF4-FFF2-40B4-BE49-F238E27FC236}">
                <a16:creationId xmlns:a16="http://schemas.microsoft.com/office/drawing/2014/main" id="{2DDFC932-6666-A923-693F-607640B653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01941"/>
            <a:ext cx="7653867" cy="515129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Modifiez le titre</a:t>
            </a:r>
          </a:p>
        </p:txBody>
      </p:sp>
      <p:sp>
        <p:nvSpPr>
          <p:cNvPr id="13" name="Espace réservé du texte 9">
            <a:extLst>
              <a:ext uri="{FF2B5EF4-FFF2-40B4-BE49-F238E27FC236}">
                <a16:creationId xmlns:a16="http://schemas.microsoft.com/office/drawing/2014/main" id="{B26512C8-1068-071E-C622-39BDDD3B6D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755649"/>
            <a:ext cx="10522789" cy="323875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Texte courant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E366E40-447B-205E-CBC1-B2B101DAE6C3}"/>
              </a:ext>
            </a:extLst>
          </p:cNvPr>
          <p:cNvSpPr txBox="1"/>
          <p:nvPr userDrawn="1"/>
        </p:nvSpPr>
        <p:spPr>
          <a:xfrm>
            <a:off x="297288" y="6356350"/>
            <a:ext cx="609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AE08F245-9CEE-1146-80B8-43EA15F37FBC}" type="slidenum">
              <a:rPr lang="fr-FR" sz="16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‹N°›</a:t>
            </a:fld>
            <a:endParaRPr lang="fr-FR" sz="1600" b="0" i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89E43B-80E0-00EC-2EA8-92CF2C9D93E9}"/>
              </a:ext>
            </a:extLst>
          </p:cNvPr>
          <p:cNvSpPr/>
          <p:nvPr userDrawn="1"/>
        </p:nvSpPr>
        <p:spPr>
          <a:xfrm>
            <a:off x="11173267" y="302597"/>
            <a:ext cx="663821" cy="638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≠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54373F05-D5B3-5750-6367-52F603788C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75081"/>
            <a:ext cx="7653866" cy="467692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Modifiez le sous-titre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D00402-959A-F15F-3E54-1DB2FC5D164F}"/>
              </a:ext>
            </a:extLst>
          </p:cNvPr>
          <p:cNvSpPr/>
          <p:nvPr userDrawn="1"/>
        </p:nvSpPr>
        <p:spPr>
          <a:xfrm>
            <a:off x="10546644" y="478395"/>
            <a:ext cx="663821" cy="638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≠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AF1375A-FC21-5000-526C-CE6A608270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924274" y="545447"/>
            <a:ext cx="580903" cy="328579"/>
          </a:xfrm>
        </p:spPr>
        <p:txBody>
          <a:bodyPr>
            <a:no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</a:lstStyle>
          <a:p>
            <a:pPr algn="r"/>
            <a:r>
              <a:rPr lang="fr-FR" sz="2000" dirty="0">
                <a:solidFill>
                  <a:schemeClr val="bg1"/>
                </a:solidFill>
              </a:rPr>
              <a:t>1.1</a:t>
            </a:r>
          </a:p>
        </p:txBody>
      </p:sp>
    </p:spTree>
    <p:extLst>
      <p:ext uri="{BB962C8B-B14F-4D97-AF65-F5344CB8AC3E}">
        <p14:creationId xmlns:p14="http://schemas.microsoft.com/office/powerpoint/2010/main" val="3740631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7">
            <a:extLst>
              <a:ext uri="{FF2B5EF4-FFF2-40B4-BE49-F238E27FC236}">
                <a16:creationId xmlns:a16="http://schemas.microsoft.com/office/drawing/2014/main" id="{2DDFC932-6666-A923-693F-607640B653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01941"/>
            <a:ext cx="7653867" cy="515129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Modifiez le titre</a:t>
            </a:r>
          </a:p>
        </p:txBody>
      </p:sp>
      <p:sp>
        <p:nvSpPr>
          <p:cNvPr id="13" name="Espace réservé du texte 9">
            <a:extLst>
              <a:ext uri="{FF2B5EF4-FFF2-40B4-BE49-F238E27FC236}">
                <a16:creationId xmlns:a16="http://schemas.microsoft.com/office/drawing/2014/main" id="{B26512C8-1068-071E-C622-39BDDD3B6D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755649"/>
            <a:ext cx="10522789" cy="323875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Texte courant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E366E40-447B-205E-CBC1-B2B101DAE6C3}"/>
              </a:ext>
            </a:extLst>
          </p:cNvPr>
          <p:cNvSpPr txBox="1"/>
          <p:nvPr userDrawn="1"/>
        </p:nvSpPr>
        <p:spPr>
          <a:xfrm>
            <a:off x="297288" y="6356350"/>
            <a:ext cx="609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AE08F245-9CEE-1146-80B8-43EA15F37FBC}" type="slidenum">
              <a:rPr lang="fr-FR" sz="16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‹N°›</a:t>
            </a:fld>
            <a:endParaRPr lang="fr-FR" sz="1600" b="0" i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89E43B-80E0-00EC-2EA8-92CF2C9D93E9}"/>
              </a:ext>
            </a:extLst>
          </p:cNvPr>
          <p:cNvSpPr/>
          <p:nvPr userDrawn="1"/>
        </p:nvSpPr>
        <p:spPr>
          <a:xfrm>
            <a:off x="11173267" y="302597"/>
            <a:ext cx="663821" cy="638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≠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54373F05-D5B3-5750-6367-52F603788C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75081"/>
            <a:ext cx="7653866" cy="467692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Modifiez le sous-titre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D00402-959A-F15F-3E54-1DB2FC5D164F}"/>
              </a:ext>
            </a:extLst>
          </p:cNvPr>
          <p:cNvSpPr/>
          <p:nvPr userDrawn="1"/>
        </p:nvSpPr>
        <p:spPr>
          <a:xfrm>
            <a:off x="10546644" y="478395"/>
            <a:ext cx="663821" cy="638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≠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AF1375A-FC21-5000-526C-CE6A608270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924274" y="545447"/>
            <a:ext cx="580903" cy="328579"/>
          </a:xfrm>
        </p:spPr>
        <p:txBody>
          <a:bodyPr>
            <a:no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</a:lstStyle>
          <a:p>
            <a:pPr algn="r"/>
            <a:r>
              <a:rPr lang="fr-FR" sz="2000" dirty="0">
                <a:solidFill>
                  <a:schemeClr val="bg1"/>
                </a:solidFill>
              </a:rPr>
              <a:t>1.1</a:t>
            </a:r>
          </a:p>
        </p:txBody>
      </p:sp>
    </p:spTree>
    <p:extLst>
      <p:ext uri="{BB962C8B-B14F-4D97-AF65-F5344CB8AC3E}">
        <p14:creationId xmlns:p14="http://schemas.microsoft.com/office/powerpoint/2010/main" val="3383986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emb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7">
            <a:extLst>
              <a:ext uri="{FF2B5EF4-FFF2-40B4-BE49-F238E27FC236}">
                <a16:creationId xmlns:a16="http://schemas.microsoft.com/office/drawing/2014/main" id="{2DDFC932-6666-A923-693F-607640B653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01941"/>
            <a:ext cx="7653867" cy="515129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Modifiez le titre</a:t>
            </a:r>
          </a:p>
        </p:txBody>
      </p:sp>
      <p:sp>
        <p:nvSpPr>
          <p:cNvPr id="13" name="Espace réservé du texte 9">
            <a:extLst>
              <a:ext uri="{FF2B5EF4-FFF2-40B4-BE49-F238E27FC236}">
                <a16:creationId xmlns:a16="http://schemas.microsoft.com/office/drawing/2014/main" id="{B26512C8-1068-071E-C622-39BDDD3B6D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755649"/>
            <a:ext cx="10522789" cy="323875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Texte courant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E366E40-447B-205E-CBC1-B2B101DAE6C3}"/>
              </a:ext>
            </a:extLst>
          </p:cNvPr>
          <p:cNvSpPr txBox="1"/>
          <p:nvPr userDrawn="1"/>
        </p:nvSpPr>
        <p:spPr>
          <a:xfrm>
            <a:off x="297288" y="6356350"/>
            <a:ext cx="609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AE08F245-9CEE-1146-80B8-43EA15F37FBC}" type="slidenum">
              <a:rPr lang="fr-FR" sz="16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‹N°›</a:t>
            </a:fld>
            <a:endParaRPr lang="fr-FR" sz="1600" b="0" i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89E43B-80E0-00EC-2EA8-92CF2C9D93E9}"/>
              </a:ext>
            </a:extLst>
          </p:cNvPr>
          <p:cNvSpPr/>
          <p:nvPr userDrawn="1"/>
        </p:nvSpPr>
        <p:spPr>
          <a:xfrm>
            <a:off x="11173267" y="302597"/>
            <a:ext cx="663821" cy="638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≠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54373F05-D5B3-5750-6367-52F603788C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75081"/>
            <a:ext cx="7653866" cy="467692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Modifiez le sous-titre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D00402-959A-F15F-3E54-1DB2FC5D164F}"/>
              </a:ext>
            </a:extLst>
          </p:cNvPr>
          <p:cNvSpPr/>
          <p:nvPr userDrawn="1"/>
        </p:nvSpPr>
        <p:spPr>
          <a:xfrm>
            <a:off x="10546644" y="478395"/>
            <a:ext cx="663821" cy="638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≠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AF1375A-FC21-5000-526C-CE6A608270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924274" y="545447"/>
            <a:ext cx="580903" cy="328579"/>
          </a:xfrm>
        </p:spPr>
        <p:txBody>
          <a:bodyPr>
            <a:no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</a:lstStyle>
          <a:p>
            <a:pPr algn="r"/>
            <a:r>
              <a:rPr lang="fr-FR" sz="2000" dirty="0">
                <a:solidFill>
                  <a:schemeClr val="bg1"/>
                </a:solidFill>
              </a:rPr>
              <a:t>1.1</a:t>
            </a:r>
          </a:p>
        </p:txBody>
      </p:sp>
    </p:spTree>
    <p:extLst>
      <p:ext uri="{BB962C8B-B14F-4D97-AF65-F5344CB8AC3E}">
        <p14:creationId xmlns:p14="http://schemas.microsoft.com/office/powerpoint/2010/main" val="1719020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7">
            <a:extLst>
              <a:ext uri="{FF2B5EF4-FFF2-40B4-BE49-F238E27FC236}">
                <a16:creationId xmlns:a16="http://schemas.microsoft.com/office/drawing/2014/main" id="{2DDFC932-6666-A923-693F-607640B653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01941"/>
            <a:ext cx="7653867" cy="515129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Modifiez le titre</a:t>
            </a:r>
          </a:p>
        </p:txBody>
      </p:sp>
      <p:sp>
        <p:nvSpPr>
          <p:cNvPr id="13" name="Espace réservé du texte 9">
            <a:extLst>
              <a:ext uri="{FF2B5EF4-FFF2-40B4-BE49-F238E27FC236}">
                <a16:creationId xmlns:a16="http://schemas.microsoft.com/office/drawing/2014/main" id="{B26512C8-1068-071E-C622-39BDDD3B6D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755649"/>
            <a:ext cx="10522789" cy="323875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Texte courant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E366E40-447B-205E-CBC1-B2B101DAE6C3}"/>
              </a:ext>
            </a:extLst>
          </p:cNvPr>
          <p:cNvSpPr txBox="1"/>
          <p:nvPr userDrawn="1"/>
        </p:nvSpPr>
        <p:spPr>
          <a:xfrm>
            <a:off x="297288" y="6356350"/>
            <a:ext cx="609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AE08F245-9CEE-1146-80B8-43EA15F37FBC}" type="slidenum">
              <a:rPr lang="fr-FR" sz="16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‹N°›</a:t>
            </a:fld>
            <a:endParaRPr lang="fr-FR" sz="1600" b="0" i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89E43B-80E0-00EC-2EA8-92CF2C9D93E9}"/>
              </a:ext>
            </a:extLst>
          </p:cNvPr>
          <p:cNvSpPr/>
          <p:nvPr userDrawn="1"/>
        </p:nvSpPr>
        <p:spPr>
          <a:xfrm>
            <a:off x="11173267" y="302597"/>
            <a:ext cx="663821" cy="638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≠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54373F05-D5B3-5750-6367-52F603788C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75081"/>
            <a:ext cx="7653866" cy="467692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Modifiez le sous-titre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D00402-959A-F15F-3E54-1DB2FC5D164F}"/>
              </a:ext>
            </a:extLst>
          </p:cNvPr>
          <p:cNvSpPr/>
          <p:nvPr userDrawn="1"/>
        </p:nvSpPr>
        <p:spPr>
          <a:xfrm>
            <a:off x="10546644" y="478395"/>
            <a:ext cx="663821" cy="638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≠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AF1375A-FC21-5000-526C-CE6A608270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924274" y="545447"/>
            <a:ext cx="580903" cy="328579"/>
          </a:xfrm>
        </p:spPr>
        <p:txBody>
          <a:bodyPr>
            <a:no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</a:lstStyle>
          <a:p>
            <a:pPr algn="r"/>
            <a:r>
              <a:rPr lang="fr-FR" sz="2000" dirty="0">
                <a:solidFill>
                  <a:schemeClr val="bg1"/>
                </a:solidFill>
              </a:rPr>
              <a:t>1.1</a:t>
            </a:r>
          </a:p>
        </p:txBody>
      </p:sp>
    </p:spTree>
    <p:extLst>
      <p:ext uri="{BB962C8B-B14F-4D97-AF65-F5344CB8AC3E}">
        <p14:creationId xmlns:p14="http://schemas.microsoft.com/office/powerpoint/2010/main" val="4292853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7">
            <a:extLst>
              <a:ext uri="{FF2B5EF4-FFF2-40B4-BE49-F238E27FC236}">
                <a16:creationId xmlns:a16="http://schemas.microsoft.com/office/drawing/2014/main" id="{2DDFC932-6666-A923-693F-607640B653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01941"/>
            <a:ext cx="7653867" cy="515129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Modifiez le titre</a:t>
            </a:r>
          </a:p>
        </p:txBody>
      </p:sp>
      <p:sp>
        <p:nvSpPr>
          <p:cNvPr id="13" name="Espace réservé du texte 9">
            <a:extLst>
              <a:ext uri="{FF2B5EF4-FFF2-40B4-BE49-F238E27FC236}">
                <a16:creationId xmlns:a16="http://schemas.microsoft.com/office/drawing/2014/main" id="{B26512C8-1068-071E-C622-39BDDD3B6D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755649"/>
            <a:ext cx="10522789" cy="323875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Texte courant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E366E40-447B-205E-CBC1-B2B101DAE6C3}"/>
              </a:ext>
            </a:extLst>
          </p:cNvPr>
          <p:cNvSpPr txBox="1"/>
          <p:nvPr userDrawn="1"/>
        </p:nvSpPr>
        <p:spPr>
          <a:xfrm>
            <a:off x="297288" y="6356350"/>
            <a:ext cx="609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AE08F245-9CEE-1146-80B8-43EA15F37FBC}" type="slidenum">
              <a:rPr lang="fr-FR" sz="16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‹N°›</a:t>
            </a:fld>
            <a:endParaRPr lang="fr-FR" sz="1600" b="0" i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89E43B-80E0-00EC-2EA8-92CF2C9D93E9}"/>
              </a:ext>
            </a:extLst>
          </p:cNvPr>
          <p:cNvSpPr/>
          <p:nvPr userDrawn="1"/>
        </p:nvSpPr>
        <p:spPr>
          <a:xfrm>
            <a:off x="11173267" y="302597"/>
            <a:ext cx="663821" cy="638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≠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54373F05-D5B3-5750-6367-52F603788C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75081"/>
            <a:ext cx="7653866" cy="467692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Modifiez le sous-titre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D00402-959A-F15F-3E54-1DB2FC5D164F}"/>
              </a:ext>
            </a:extLst>
          </p:cNvPr>
          <p:cNvSpPr/>
          <p:nvPr userDrawn="1"/>
        </p:nvSpPr>
        <p:spPr>
          <a:xfrm>
            <a:off x="10546644" y="478395"/>
            <a:ext cx="663821" cy="638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≠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AF1375A-FC21-5000-526C-CE6A608270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924274" y="545447"/>
            <a:ext cx="580903" cy="328579"/>
          </a:xfrm>
        </p:spPr>
        <p:txBody>
          <a:bodyPr>
            <a:no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</a:lstStyle>
          <a:p>
            <a:pPr algn="r"/>
            <a:r>
              <a:rPr lang="fr-FR" sz="2000" dirty="0">
                <a:solidFill>
                  <a:schemeClr val="bg1"/>
                </a:solidFill>
              </a:rPr>
              <a:t>1.1</a:t>
            </a:r>
          </a:p>
        </p:txBody>
      </p:sp>
    </p:spTree>
    <p:extLst>
      <p:ext uri="{BB962C8B-B14F-4D97-AF65-F5344CB8AC3E}">
        <p14:creationId xmlns:p14="http://schemas.microsoft.com/office/powerpoint/2010/main" val="631274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habits, Visage humain, personne, homme&#10;&#10;Description générée automatiquement">
            <a:extLst>
              <a:ext uri="{FF2B5EF4-FFF2-40B4-BE49-F238E27FC236}">
                <a16:creationId xmlns:a16="http://schemas.microsoft.com/office/drawing/2014/main" id="{4C4F0344-641B-4495-7DDD-6AFE8E2457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39945" y="256031"/>
            <a:ext cx="4516133" cy="5648823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7339B497-F79C-ACB0-16B3-0FD8B0250D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63183" y="2574083"/>
            <a:ext cx="6488869" cy="237649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5000" b="1" dirty="0">
                <a:solidFill>
                  <a:srgbClr val="050088"/>
                </a:solidFill>
                <a:effectLst/>
                <a:latin typeface="Arial" panose="020B0604020202020204" pitchFamily="34" charset="0"/>
              </a:rPr>
              <a:t>Modifiez le titre</a:t>
            </a:r>
            <a:endParaRPr lang="fr-FR" sz="5000" dirty="0">
              <a:solidFill>
                <a:srgbClr val="050088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7A52A-4895-6C03-1236-3E3F8066F1B8}"/>
              </a:ext>
            </a:extLst>
          </p:cNvPr>
          <p:cNvSpPr>
            <a:spLocks/>
          </p:cNvSpPr>
          <p:nvPr userDrawn="1"/>
        </p:nvSpPr>
        <p:spPr>
          <a:xfrm>
            <a:off x="212602" y="5348378"/>
            <a:ext cx="1952627" cy="12671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5D1EB3-C7D6-6FD6-BC9C-EED9C18BE024}"/>
              </a:ext>
            </a:extLst>
          </p:cNvPr>
          <p:cNvSpPr>
            <a:spLocks/>
          </p:cNvSpPr>
          <p:nvPr userDrawn="1"/>
        </p:nvSpPr>
        <p:spPr>
          <a:xfrm>
            <a:off x="2734574" y="230760"/>
            <a:ext cx="2355012" cy="84069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82732A-7A26-7769-C3C3-41467DA3CE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56545" y="1948130"/>
            <a:ext cx="6495507" cy="46769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sz="2800" dirty="0">
                <a:solidFill>
                  <a:srgbClr val="050088"/>
                </a:solidFill>
                <a:effectLst/>
                <a:latin typeface="Arial" panose="020B0604020202020204" pitchFamily="34" charset="0"/>
              </a:rPr>
              <a:t>Modifiez le surtitre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5D02711-B319-5959-39FF-9976CEB0DD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95468" y="533885"/>
            <a:ext cx="1410863" cy="11234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5245846-EB4C-98CE-9BF2-5CB42135BE3B}"/>
              </a:ext>
            </a:extLst>
          </p:cNvPr>
          <p:cNvSpPr>
            <a:spLocks/>
          </p:cNvSpPr>
          <p:nvPr userDrawn="1"/>
        </p:nvSpPr>
        <p:spPr>
          <a:xfrm>
            <a:off x="1289734" y="5904854"/>
            <a:ext cx="3973449" cy="9508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623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7">
            <a:extLst>
              <a:ext uri="{FF2B5EF4-FFF2-40B4-BE49-F238E27FC236}">
                <a16:creationId xmlns:a16="http://schemas.microsoft.com/office/drawing/2014/main" id="{2DDFC932-6666-A923-693F-607640B653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01941"/>
            <a:ext cx="7653867" cy="515129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Modifiez le titre</a:t>
            </a:r>
          </a:p>
        </p:txBody>
      </p:sp>
      <p:sp>
        <p:nvSpPr>
          <p:cNvPr id="13" name="Espace réservé du texte 9">
            <a:extLst>
              <a:ext uri="{FF2B5EF4-FFF2-40B4-BE49-F238E27FC236}">
                <a16:creationId xmlns:a16="http://schemas.microsoft.com/office/drawing/2014/main" id="{B26512C8-1068-071E-C622-39BDDD3B6D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755649"/>
            <a:ext cx="10522789" cy="323875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Texte courant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E366E40-447B-205E-CBC1-B2B101DAE6C3}"/>
              </a:ext>
            </a:extLst>
          </p:cNvPr>
          <p:cNvSpPr txBox="1"/>
          <p:nvPr userDrawn="1"/>
        </p:nvSpPr>
        <p:spPr>
          <a:xfrm>
            <a:off x="297288" y="6356350"/>
            <a:ext cx="609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AE08F245-9CEE-1146-80B8-43EA15F37FBC}" type="slidenum">
              <a:rPr lang="fr-FR" sz="16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‹N°›</a:t>
            </a:fld>
            <a:endParaRPr lang="fr-FR" sz="1600" b="0" i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89E43B-80E0-00EC-2EA8-92CF2C9D93E9}"/>
              </a:ext>
            </a:extLst>
          </p:cNvPr>
          <p:cNvSpPr/>
          <p:nvPr userDrawn="1"/>
        </p:nvSpPr>
        <p:spPr>
          <a:xfrm>
            <a:off x="11173267" y="302597"/>
            <a:ext cx="663821" cy="638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≠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54373F05-D5B3-5750-6367-52F603788C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75081"/>
            <a:ext cx="7653866" cy="467692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Modifiez le sous-titre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D00402-959A-F15F-3E54-1DB2FC5D164F}"/>
              </a:ext>
            </a:extLst>
          </p:cNvPr>
          <p:cNvSpPr/>
          <p:nvPr userDrawn="1"/>
        </p:nvSpPr>
        <p:spPr>
          <a:xfrm>
            <a:off x="10546644" y="478395"/>
            <a:ext cx="663821" cy="638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≠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AF1375A-FC21-5000-526C-CE6A608270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924274" y="545447"/>
            <a:ext cx="580903" cy="328579"/>
          </a:xfrm>
        </p:spPr>
        <p:txBody>
          <a:bodyPr>
            <a:no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</a:lstStyle>
          <a:p>
            <a:pPr algn="r"/>
            <a:r>
              <a:rPr lang="fr-FR" sz="2000" dirty="0">
                <a:solidFill>
                  <a:schemeClr val="bg1"/>
                </a:solidFill>
              </a:rPr>
              <a:t>1.1</a:t>
            </a:r>
          </a:p>
        </p:txBody>
      </p:sp>
    </p:spTree>
    <p:extLst>
      <p:ext uri="{BB962C8B-B14F-4D97-AF65-F5344CB8AC3E}">
        <p14:creationId xmlns:p14="http://schemas.microsoft.com/office/powerpoint/2010/main" val="759478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ise chronolog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7">
            <a:extLst>
              <a:ext uri="{FF2B5EF4-FFF2-40B4-BE49-F238E27FC236}">
                <a16:creationId xmlns:a16="http://schemas.microsoft.com/office/drawing/2014/main" id="{2DDFC932-6666-A923-693F-607640B653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01941"/>
            <a:ext cx="7653867" cy="515129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Modifiez le titre</a:t>
            </a:r>
          </a:p>
        </p:txBody>
      </p:sp>
      <p:sp>
        <p:nvSpPr>
          <p:cNvPr id="13" name="Espace réservé du texte 9">
            <a:extLst>
              <a:ext uri="{FF2B5EF4-FFF2-40B4-BE49-F238E27FC236}">
                <a16:creationId xmlns:a16="http://schemas.microsoft.com/office/drawing/2014/main" id="{B26512C8-1068-071E-C622-39BDDD3B6D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755649"/>
            <a:ext cx="10522789" cy="323875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Texte courant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E366E40-447B-205E-CBC1-B2B101DAE6C3}"/>
              </a:ext>
            </a:extLst>
          </p:cNvPr>
          <p:cNvSpPr txBox="1"/>
          <p:nvPr userDrawn="1"/>
        </p:nvSpPr>
        <p:spPr>
          <a:xfrm>
            <a:off x="297288" y="6356350"/>
            <a:ext cx="609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AE08F245-9CEE-1146-80B8-43EA15F37FBC}" type="slidenum">
              <a:rPr lang="fr-FR" sz="16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‹N°›</a:t>
            </a:fld>
            <a:endParaRPr lang="fr-FR" sz="1600" b="0" i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89E43B-80E0-00EC-2EA8-92CF2C9D93E9}"/>
              </a:ext>
            </a:extLst>
          </p:cNvPr>
          <p:cNvSpPr/>
          <p:nvPr userDrawn="1"/>
        </p:nvSpPr>
        <p:spPr>
          <a:xfrm>
            <a:off x="11173267" y="302597"/>
            <a:ext cx="663821" cy="638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≠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54373F05-D5B3-5750-6367-52F603788C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75081"/>
            <a:ext cx="7653866" cy="467692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Modifiez le sous-titre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D00402-959A-F15F-3E54-1DB2FC5D164F}"/>
              </a:ext>
            </a:extLst>
          </p:cNvPr>
          <p:cNvSpPr/>
          <p:nvPr userDrawn="1"/>
        </p:nvSpPr>
        <p:spPr>
          <a:xfrm>
            <a:off x="10546644" y="478395"/>
            <a:ext cx="663821" cy="638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≠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AF1375A-FC21-5000-526C-CE6A608270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924274" y="545447"/>
            <a:ext cx="580903" cy="328579"/>
          </a:xfrm>
        </p:spPr>
        <p:txBody>
          <a:bodyPr>
            <a:no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</a:lstStyle>
          <a:p>
            <a:pPr algn="r"/>
            <a:r>
              <a:rPr lang="fr-FR" sz="2000" dirty="0">
                <a:solidFill>
                  <a:schemeClr val="bg1"/>
                </a:solidFill>
              </a:rPr>
              <a:t>1.1</a:t>
            </a:r>
          </a:p>
        </p:txBody>
      </p:sp>
    </p:spTree>
    <p:extLst>
      <p:ext uri="{BB962C8B-B14F-4D97-AF65-F5344CB8AC3E}">
        <p14:creationId xmlns:p14="http://schemas.microsoft.com/office/powerpoint/2010/main" val="2661324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habits, Visage humain, personne, verres&#10;&#10;Description générée automatiquement">
            <a:extLst>
              <a:ext uri="{FF2B5EF4-FFF2-40B4-BE49-F238E27FC236}">
                <a16:creationId xmlns:a16="http://schemas.microsoft.com/office/drawing/2014/main" id="{3014D60A-B527-B4C4-B642-BEF60FD13C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39942" y="392228"/>
            <a:ext cx="4183815" cy="6073546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7339B497-F79C-ACB0-16B3-0FD8B0250D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63183" y="2574083"/>
            <a:ext cx="6488869" cy="237649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5000" b="1" dirty="0">
                <a:solidFill>
                  <a:srgbClr val="050088"/>
                </a:solidFill>
                <a:effectLst/>
                <a:latin typeface="Arial" panose="020B0604020202020204" pitchFamily="34" charset="0"/>
              </a:rPr>
              <a:t>Modifiez le titre</a:t>
            </a:r>
            <a:endParaRPr lang="fr-FR" sz="5000" dirty="0">
              <a:solidFill>
                <a:srgbClr val="050088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7A52A-4895-6C03-1236-3E3F8066F1B8}"/>
              </a:ext>
            </a:extLst>
          </p:cNvPr>
          <p:cNvSpPr>
            <a:spLocks/>
          </p:cNvSpPr>
          <p:nvPr userDrawn="1"/>
        </p:nvSpPr>
        <p:spPr>
          <a:xfrm>
            <a:off x="212602" y="5348378"/>
            <a:ext cx="1952627" cy="12671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5D1EB3-C7D6-6FD6-BC9C-EED9C18BE024}"/>
              </a:ext>
            </a:extLst>
          </p:cNvPr>
          <p:cNvSpPr>
            <a:spLocks/>
          </p:cNvSpPr>
          <p:nvPr userDrawn="1"/>
        </p:nvSpPr>
        <p:spPr>
          <a:xfrm>
            <a:off x="2734574" y="230760"/>
            <a:ext cx="2355012" cy="84069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82732A-7A26-7769-C3C3-41467DA3CE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56545" y="1948130"/>
            <a:ext cx="6495507" cy="46769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sz="2800" dirty="0">
                <a:solidFill>
                  <a:srgbClr val="050088"/>
                </a:solidFill>
                <a:effectLst/>
                <a:latin typeface="Arial" panose="020B0604020202020204" pitchFamily="34" charset="0"/>
              </a:rPr>
              <a:t>Modifiez le surtitre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AD7DB33-3DD1-14D0-3BE7-10F1A29DFE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95468" y="533885"/>
            <a:ext cx="1410863" cy="112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12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>
            <a:extLst>
              <a:ext uri="{FF2B5EF4-FFF2-40B4-BE49-F238E27FC236}">
                <a16:creationId xmlns:a16="http://schemas.microsoft.com/office/drawing/2014/main" id="{AF3881F6-3D6C-7E17-92AB-5D2F0A93C684}"/>
              </a:ext>
            </a:extLst>
          </p:cNvPr>
          <p:cNvSpPr txBox="1"/>
          <p:nvPr userDrawn="1"/>
        </p:nvSpPr>
        <p:spPr>
          <a:xfrm>
            <a:off x="1337545" y="630051"/>
            <a:ext cx="231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0" dirty="0">
                <a:solidFill>
                  <a:schemeClr val="bg2"/>
                </a:solidFill>
                <a:effectLst/>
                <a:latin typeface="+mj-lt"/>
              </a:rPr>
              <a:t>Sommaire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BD79A4-9D1B-26A7-CD2A-2A9B918EAC26}"/>
              </a:ext>
            </a:extLst>
          </p:cNvPr>
          <p:cNvSpPr/>
          <p:nvPr userDrawn="1"/>
        </p:nvSpPr>
        <p:spPr>
          <a:xfrm>
            <a:off x="377675" y="577043"/>
            <a:ext cx="831460" cy="89523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316C8E-FD1A-679E-5199-695D1B305995}"/>
              </a:ext>
            </a:extLst>
          </p:cNvPr>
          <p:cNvSpPr/>
          <p:nvPr userDrawn="1"/>
        </p:nvSpPr>
        <p:spPr>
          <a:xfrm>
            <a:off x="793405" y="198176"/>
            <a:ext cx="1699404" cy="3963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59" name="Espace réservé du texte 2">
            <a:extLst>
              <a:ext uri="{FF2B5EF4-FFF2-40B4-BE49-F238E27FC236}">
                <a16:creationId xmlns:a16="http://schemas.microsoft.com/office/drawing/2014/main" id="{F0F97106-4429-7D1C-FEBA-2989944C4E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31584" y="1660631"/>
            <a:ext cx="2766180" cy="467692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2800" b="1" dirty="0">
                <a:solidFill>
                  <a:schemeClr val="bg2"/>
                </a:solidFill>
                <a:effectLst/>
                <a:latin typeface="+mn-lt"/>
              </a:rPr>
              <a:t>Titre chapitre</a:t>
            </a:r>
            <a:endParaRPr lang="fr-FR" sz="2800" dirty="0"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63" name="Espace réservé du texte 9">
            <a:extLst>
              <a:ext uri="{FF2B5EF4-FFF2-40B4-BE49-F238E27FC236}">
                <a16:creationId xmlns:a16="http://schemas.microsoft.com/office/drawing/2014/main" id="{B766FCAD-23A4-4235-6EA5-CFB5C50CFE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31584" y="2190315"/>
            <a:ext cx="3138139" cy="770993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latin typeface="+mn-lt"/>
              </a:rPr>
              <a:t>1-1. Texte </a:t>
            </a:r>
            <a:r>
              <a:rPr lang="fr-FR" sz="1800" dirty="0" err="1">
                <a:latin typeface="+mn-lt"/>
              </a:rPr>
              <a:t>xxxxxxxxxx</a:t>
            </a:r>
            <a:endParaRPr lang="fr-FR" sz="18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800" dirty="0">
                <a:latin typeface="+mn-lt"/>
              </a:rPr>
              <a:t>1-2. Texte </a:t>
            </a:r>
            <a:r>
              <a:rPr lang="fr-FR" sz="1800" dirty="0" err="1">
                <a:latin typeface="+mn-lt"/>
              </a:rPr>
              <a:t>xxxxxxxxxx</a:t>
            </a:r>
            <a:endParaRPr lang="fr-FR" sz="1800" dirty="0">
              <a:latin typeface="+mn-lt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49DD6FA-F28D-0F96-6F40-71C2572987F6}"/>
              </a:ext>
            </a:extLst>
          </p:cNvPr>
          <p:cNvSpPr txBox="1"/>
          <p:nvPr userDrawn="1"/>
        </p:nvSpPr>
        <p:spPr>
          <a:xfrm>
            <a:off x="297288" y="6356350"/>
            <a:ext cx="609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AE08F245-9CEE-1146-80B8-43EA15F37FBC}" type="slidenum">
              <a:rPr lang="fr-FR" sz="16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‹N°›</a:t>
            </a:fld>
            <a:endParaRPr lang="fr-FR" sz="1600" b="0" i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5187A0-DE67-518B-37B2-AADE9AC632C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43275" y="1555087"/>
            <a:ext cx="858838" cy="467692"/>
          </a:xfrm>
        </p:spPr>
        <p:txBody>
          <a:bodyPr>
            <a:noAutofit/>
          </a:bodyPr>
          <a:lstStyle>
            <a:lvl1pPr marL="0" indent="0" algn="r">
              <a:buNone/>
              <a:defRPr sz="8000" b="1">
                <a:solidFill>
                  <a:schemeClr val="bg2"/>
                </a:solidFill>
              </a:defRPr>
            </a:lvl1pPr>
            <a:lvl5pPr algn="r">
              <a:defRPr/>
            </a:lvl5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EBF6E85E-BA0A-11DD-0D40-14AA50A8ED0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23834" y="3287953"/>
            <a:ext cx="2766180" cy="467692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2800" b="1" dirty="0">
                <a:solidFill>
                  <a:schemeClr val="bg2"/>
                </a:solidFill>
                <a:effectLst/>
                <a:latin typeface="+mn-lt"/>
              </a:rPr>
              <a:t>Titre chapitre</a:t>
            </a:r>
            <a:endParaRPr lang="fr-FR" sz="2800" dirty="0"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13" name="Espace réservé du texte 9">
            <a:extLst>
              <a:ext uri="{FF2B5EF4-FFF2-40B4-BE49-F238E27FC236}">
                <a16:creationId xmlns:a16="http://schemas.microsoft.com/office/drawing/2014/main" id="{AEF351B5-C467-2F88-B91F-6C08765558F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23834" y="3817637"/>
            <a:ext cx="3138139" cy="770993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latin typeface="+mn-lt"/>
              </a:rPr>
              <a:t>1-1. Texte </a:t>
            </a:r>
            <a:r>
              <a:rPr lang="fr-FR" sz="1800" dirty="0" err="1">
                <a:latin typeface="+mn-lt"/>
              </a:rPr>
              <a:t>xxxxxxxxxx</a:t>
            </a:r>
            <a:endParaRPr lang="fr-FR" sz="18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800" dirty="0">
                <a:latin typeface="+mn-lt"/>
              </a:rPr>
              <a:t>1-2. Texte </a:t>
            </a:r>
            <a:r>
              <a:rPr lang="fr-FR" sz="1800" dirty="0" err="1">
                <a:latin typeface="+mn-lt"/>
              </a:rPr>
              <a:t>xxxxxxxxxx</a:t>
            </a:r>
            <a:endParaRPr lang="fr-FR" sz="1800" dirty="0">
              <a:latin typeface="+mn-lt"/>
            </a:endParaRP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5D8C1423-8E0E-3134-D342-30D7F054B9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35525" y="3182409"/>
            <a:ext cx="858838" cy="467692"/>
          </a:xfrm>
        </p:spPr>
        <p:txBody>
          <a:bodyPr>
            <a:noAutofit/>
          </a:bodyPr>
          <a:lstStyle>
            <a:lvl1pPr marL="0" indent="0" algn="r">
              <a:buNone/>
              <a:defRPr sz="8000" b="1">
                <a:solidFill>
                  <a:schemeClr val="bg2"/>
                </a:solidFill>
              </a:defRPr>
            </a:lvl1pPr>
            <a:lvl5pPr algn="r">
              <a:defRPr/>
            </a:lvl5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C69C87E9-0725-65F9-89FB-4C43CEAFD3D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831584" y="4915275"/>
            <a:ext cx="2766180" cy="467692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2800" b="1" dirty="0">
                <a:solidFill>
                  <a:schemeClr val="bg2"/>
                </a:solidFill>
                <a:effectLst/>
                <a:latin typeface="+mn-lt"/>
              </a:rPr>
              <a:t>Titre chapitre</a:t>
            </a:r>
            <a:endParaRPr lang="fr-FR" sz="2800" dirty="0"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2CB8EBC-4CDA-E9F1-8EBA-9E27F0CEB81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831584" y="5444959"/>
            <a:ext cx="3138139" cy="770993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latin typeface="+mn-lt"/>
              </a:rPr>
              <a:t>1-1. Texte </a:t>
            </a:r>
            <a:r>
              <a:rPr lang="fr-FR" sz="1800" dirty="0" err="1">
                <a:latin typeface="+mn-lt"/>
              </a:rPr>
              <a:t>xxxxxxxxxx</a:t>
            </a:r>
            <a:endParaRPr lang="fr-FR" sz="18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800" dirty="0">
                <a:latin typeface="+mn-lt"/>
              </a:rPr>
              <a:t>1-2. Texte </a:t>
            </a:r>
            <a:r>
              <a:rPr lang="fr-FR" sz="1800" dirty="0" err="1">
                <a:latin typeface="+mn-lt"/>
              </a:rPr>
              <a:t>xxxxxxxxxx</a:t>
            </a:r>
            <a:endParaRPr lang="fr-FR" sz="1800" dirty="0">
              <a:latin typeface="+mn-lt"/>
            </a:endParaRPr>
          </a:p>
        </p:txBody>
      </p:sp>
      <p:sp>
        <p:nvSpPr>
          <p:cNvPr id="28" name="Espace réservé du texte 3">
            <a:extLst>
              <a:ext uri="{FF2B5EF4-FFF2-40B4-BE49-F238E27FC236}">
                <a16:creationId xmlns:a16="http://schemas.microsoft.com/office/drawing/2014/main" id="{DD8E10F6-21FA-7E71-8211-2E953690293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43275" y="4809731"/>
            <a:ext cx="858838" cy="467692"/>
          </a:xfrm>
        </p:spPr>
        <p:txBody>
          <a:bodyPr>
            <a:noAutofit/>
          </a:bodyPr>
          <a:lstStyle>
            <a:lvl1pPr marL="0" indent="0" algn="r">
              <a:buNone/>
              <a:defRPr sz="8000" b="1">
                <a:solidFill>
                  <a:schemeClr val="bg2"/>
                </a:solidFill>
              </a:defRPr>
            </a:lvl1pPr>
            <a:lvl5pPr algn="r">
              <a:defRPr/>
            </a:lvl5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30" name="Espace réservé du texte 2">
            <a:extLst>
              <a:ext uri="{FF2B5EF4-FFF2-40B4-BE49-F238E27FC236}">
                <a16:creationId xmlns:a16="http://schemas.microsoft.com/office/drawing/2014/main" id="{5693304D-33F7-B762-0AB0-6560FAB6398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233103" y="1660631"/>
            <a:ext cx="2766180" cy="467692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2800" b="1" dirty="0">
                <a:solidFill>
                  <a:schemeClr val="bg2"/>
                </a:solidFill>
                <a:effectLst/>
                <a:latin typeface="+mn-lt"/>
              </a:rPr>
              <a:t>Titre chapitre</a:t>
            </a:r>
            <a:endParaRPr lang="fr-FR" sz="2800" dirty="0"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19416033-1796-67AD-AB7C-EE4DB227962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33103" y="2190315"/>
            <a:ext cx="3138139" cy="770993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latin typeface="+mn-lt"/>
              </a:rPr>
              <a:t>1-1. Texte </a:t>
            </a:r>
            <a:r>
              <a:rPr lang="fr-FR" sz="1800" dirty="0" err="1">
                <a:latin typeface="+mn-lt"/>
              </a:rPr>
              <a:t>xxxxxxxxxx</a:t>
            </a:r>
            <a:endParaRPr lang="fr-FR" sz="18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800" dirty="0">
                <a:latin typeface="+mn-lt"/>
              </a:rPr>
              <a:t>1-2. Texte </a:t>
            </a:r>
            <a:r>
              <a:rPr lang="fr-FR" sz="1800" dirty="0" err="1">
                <a:latin typeface="+mn-lt"/>
              </a:rPr>
              <a:t>xxxxxxxxxx</a:t>
            </a:r>
            <a:endParaRPr lang="fr-FR" sz="1800" dirty="0">
              <a:latin typeface="+mn-lt"/>
            </a:endParaRPr>
          </a:p>
        </p:txBody>
      </p:sp>
      <p:sp>
        <p:nvSpPr>
          <p:cNvPr id="32" name="Espace réservé du texte 3">
            <a:extLst>
              <a:ext uri="{FF2B5EF4-FFF2-40B4-BE49-F238E27FC236}">
                <a16:creationId xmlns:a16="http://schemas.microsoft.com/office/drawing/2014/main" id="{FE45E64C-5BA3-AFD5-C435-8E5147DE786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344794" y="1555087"/>
            <a:ext cx="858838" cy="467692"/>
          </a:xfrm>
        </p:spPr>
        <p:txBody>
          <a:bodyPr>
            <a:noAutofit/>
          </a:bodyPr>
          <a:lstStyle>
            <a:lvl1pPr marL="0" indent="0" algn="r">
              <a:buNone/>
              <a:defRPr sz="8000" b="1">
                <a:solidFill>
                  <a:schemeClr val="bg2"/>
                </a:solidFill>
              </a:defRPr>
            </a:lvl1pPr>
            <a:lvl5pPr algn="r">
              <a:defRPr/>
            </a:lvl5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33" name="Espace réservé du texte 2">
            <a:extLst>
              <a:ext uri="{FF2B5EF4-FFF2-40B4-BE49-F238E27FC236}">
                <a16:creationId xmlns:a16="http://schemas.microsoft.com/office/drawing/2014/main" id="{991ED183-009B-F4B9-DE1F-24A631BFDE6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25353" y="3287953"/>
            <a:ext cx="2766180" cy="467692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2800" b="1" dirty="0">
                <a:solidFill>
                  <a:schemeClr val="bg2"/>
                </a:solidFill>
                <a:effectLst/>
                <a:latin typeface="+mn-lt"/>
              </a:rPr>
              <a:t>Titre chapitre</a:t>
            </a:r>
            <a:endParaRPr lang="fr-FR" sz="2800" dirty="0"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34" name="Espace réservé du texte 9">
            <a:extLst>
              <a:ext uri="{FF2B5EF4-FFF2-40B4-BE49-F238E27FC236}">
                <a16:creationId xmlns:a16="http://schemas.microsoft.com/office/drawing/2014/main" id="{B369CF36-40E5-9D35-30E7-FACC6FAC6E9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225353" y="3817637"/>
            <a:ext cx="3138139" cy="770993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latin typeface="+mn-lt"/>
              </a:rPr>
              <a:t>1-1. Texte </a:t>
            </a:r>
            <a:r>
              <a:rPr lang="fr-FR" sz="1800" dirty="0" err="1">
                <a:latin typeface="+mn-lt"/>
              </a:rPr>
              <a:t>xxxxxxxxxx</a:t>
            </a:r>
            <a:endParaRPr lang="fr-FR" sz="18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800" dirty="0">
                <a:latin typeface="+mn-lt"/>
              </a:rPr>
              <a:t>1-2. Texte </a:t>
            </a:r>
            <a:r>
              <a:rPr lang="fr-FR" sz="1800" dirty="0" err="1">
                <a:latin typeface="+mn-lt"/>
              </a:rPr>
              <a:t>xxxxxxxxxx</a:t>
            </a:r>
            <a:endParaRPr lang="fr-FR" sz="1800" dirty="0">
              <a:latin typeface="+mn-lt"/>
            </a:endParaRPr>
          </a:p>
        </p:txBody>
      </p:sp>
      <p:sp>
        <p:nvSpPr>
          <p:cNvPr id="35" name="Espace réservé du texte 3">
            <a:extLst>
              <a:ext uri="{FF2B5EF4-FFF2-40B4-BE49-F238E27FC236}">
                <a16:creationId xmlns:a16="http://schemas.microsoft.com/office/drawing/2014/main" id="{C7D10214-34B2-B7E0-E29E-EC17E82373B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337044" y="3182409"/>
            <a:ext cx="858838" cy="467692"/>
          </a:xfrm>
        </p:spPr>
        <p:txBody>
          <a:bodyPr>
            <a:noAutofit/>
          </a:bodyPr>
          <a:lstStyle>
            <a:lvl1pPr marL="0" indent="0" algn="r">
              <a:buNone/>
              <a:defRPr sz="8000" b="1">
                <a:solidFill>
                  <a:schemeClr val="bg2"/>
                </a:solidFill>
              </a:defRPr>
            </a:lvl1pPr>
            <a:lvl5pPr algn="r">
              <a:defRPr/>
            </a:lvl5pPr>
          </a:lstStyle>
          <a:p>
            <a:pPr lvl="0"/>
            <a:r>
              <a:rPr lang="fr-FR" dirty="0"/>
              <a:t>5</a:t>
            </a:r>
          </a:p>
        </p:txBody>
      </p:sp>
      <p:sp>
        <p:nvSpPr>
          <p:cNvPr id="36" name="Espace réservé du texte 2">
            <a:extLst>
              <a:ext uri="{FF2B5EF4-FFF2-40B4-BE49-F238E27FC236}">
                <a16:creationId xmlns:a16="http://schemas.microsoft.com/office/drawing/2014/main" id="{EB807876-F690-A6D6-5E2C-EDB60CFB36B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33103" y="4915275"/>
            <a:ext cx="2766180" cy="467692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2800" b="1" dirty="0">
                <a:solidFill>
                  <a:schemeClr val="bg2"/>
                </a:solidFill>
                <a:effectLst/>
                <a:latin typeface="+mn-lt"/>
              </a:rPr>
              <a:t>Titre chapitre</a:t>
            </a:r>
            <a:endParaRPr lang="fr-FR" sz="2800" dirty="0"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37" name="Espace réservé du texte 9">
            <a:extLst>
              <a:ext uri="{FF2B5EF4-FFF2-40B4-BE49-F238E27FC236}">
                <a16:creationId xmlns:a16="http://schemas.microsoft.com/office/drawing/2014/main" id="{EEA10BE5-D699-C016-0394-3235565E73A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233103" y="5444959"/>
            <a:ext cx="3138139" cy="770993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latin typeface="+mn-lt"/>
              </a:rPr>
              <a:t>1-1. Texte </a:t>
            </a:r>
            <a:r>
              <a:rPr lang="fr-FR" sz="1800" dirty="0" err="1">
                <a:latin typeface="+mn-lt"/>
              </a:rPr>
              <a:t>xxxxxxxxxx</a:t>
            </a:r>
            <a:endParaRPr lang="fr-FR" sz="18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800" dirty="0">
                <a:latin typeface="+mn-lt"/>
              </a:rPr>
              <a:t>1-2. Texte </a:t>
            </a:r>
            <a:r>
              <a:rPr lang="fr-FR" sz="1800" dirty="0" err="1">
                <a:latin typeface="+mn-lt"/>
              </a:rPr>
              <a:t>xxxxxxxxxx</a:t>
            </a:r>
            <a:endParaRPr lang="fr-FR" sz="1800" dirty="0">
              <a:latin typeface="+mn-lt"/>
            </a:endParaRPr>
          </a:p>
        </p:txBody>
      </p:sp>
      <p:sp>
        <p:nvSpPr>
          <p:cNvPr id="38" name="Espace réservé du texte 3">
            <a:extLst>
              <a:ext uri="{FF2B5EF4-FFF2-40B4-BE49-F238E27FC236}">
                <a16:creationId xmlns:a16="http://schemas.microsoft.com/office/drawing/2014/main" id="{BBDB043E-F908-443E-95D6-3406AB11889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44794" y="4809731"/>
            <a:ext cx="858838" cy="467692"/>
          </a:xfrm>
        </p:spPr>
        <p:txBody>
          <a:bodyPr>
            <a:noAutofit/>
          </a:bodyPr>
          <a:lstStyle>
            <a:lvl1pPr marL="0" indent="0" algn="r">
              <a:buNone/>
              <a:defRPr sz="8000" b="1">
                <a:solidFill>
                  <a:schemeClr val="bg2"/>
                </a:solidFill>
              </a:defRPr>
            </a:lvl1pPr>
            <a:lvl5pPr algn="r">
              <a:defRPr/>
            </a:lvl5pPr>
          </a:lstStyle>
          <a:p>
            <a:pPr lvl="0"/>
            <a:r>
              <a:rPr lang="fr-FR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4329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1">
    <p:bg>
      <p:bgPr>
        <a:solidFill>
          <a:srgbClr val="F0F8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 descr="Une image contenant habits, personne, Visage humain, intérieur&#10;&#10;Description générée automatiquement">
            <a:extLst>
              <a:ext uri="{FF2B5EF4-FFF2-40B4-BE49-F238E27FC236}">
                <a16:creationId xmlns:a16="http://schemas.microsoft.com/office/drawing/2014/main" id="{7D2D35B3-3F01-E587-973A-DEB1FDDC86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2779" y="-2663"/>
            <a:ext cx="6312916" cy="532417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2487D1-ACF6-8058-A30A-4BEF6ACE437E}"/>
              </a:ext>
            </a:extLst>
          </p:cNvPr>
          <p:cNvSpPr/>
          <p:nvPr userDrawn="1"/>
        </p:nvSpPr>
        <p:spPr>
          <a:xfrm>
            <a:off x="2941672" y="3237882"/>
            <a:ext cx="5979103" cy="2465876"/>
          </a:xfrm>
          <a:prstGeom prst="rect">
            <a:avLst/>
          </a:prstGeom>
          <a:solidFill>
            <a:srgbClr val="F0F8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9764CCBA-A810-2E34-FE32-E695D21126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748" y="4615491"/>
            <a:ext cx="4389464" cy="467692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Modifiez le sous-titre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7C55114C-6EC7-0B59-32A4-425DA48C42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62748" y="3774857"/>
            <a:ext cx="5807316" cy="817562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>
                <a:solidFill>
                  <a:schemeClr val="bg2"/>
                </a:solidFill>
              </a:rPr>
              <a:t>Modifiez le titre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4450E4-A19E-F4A5-4EEE-7ABA3492739E}"/>
              </a:ext>
            </a:extLst>
          </p:cNvPr>
          <p:cNvSpPr/>
          <p:nvPr userDrawn="1"/>
        </p:nvSpPr>
        <p:spPr>
          <a:xfrm>
            <a:off x="10290749" y="0"/>
            <a:ext cx="1901252" cy="1367470"/>
          </a:xfrm>
          <a:prstGeom prst="rect">
            <a:avLst/>
          </a:prstGeom>
          <a:solidFill>
            <a:srgbClr val="F0F8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DABD9D1-DFF4-1852-3DF9-767BD77B95C3}"/>
              </a:ext>
            </a:extLst>
          </p:cNvPr>
          <p:cNvSpPr/>
          <p:nvPr userDrawn="1"/>
        </p:nvSpPr>
        <p:spPr>
          <a:xfrm>
            <a:off x="4338475" y="-25735"/>
            <a:ext cx="2823110" cy="3289353"/>
          </a:xfrm>
          <a:prstGeom prst="rect">
            <a:avLst/>
          </a:prstGeom>
          <a:solidFill>
            <a:srgbClr val="F0F8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47FCB2-6AFF-F883-3BC7-334E13B605E1}"/>
              </a:ext>
            </a:extLst>
          </p:cNvPr>
          <p:cNvSpPr/>
          <p:nvPr userDrawn="1"/>
        </p:nvSpPr>
        <p:spPr>
          <a:xfrm>
            <a:off x="580587" y="3133049"/>
            <a:ext cx="832475" cy="7708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FE31B6-53B4-3940-CC31-5C8A708A200D}"/>
              </a:ext>
            </a:extLst>
          </p:cNvPr>
          <p:cNvSpPr/>
          <p:nvPr userDrawn="1"/>
        </p:nvSpPr>
        <p:spPr>
          <a:xfrm>
            <a:off x="844083" y="2829486"/>
            <a:ext cx="832475" cy="7708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CC7118-372B-7AB6-21E4-B674DB029C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0273" y="3061283"/>
            <a:ext cx="685942" cy="914400"/>
          </a:xfrm>
        </p:spPr>
        <p:txBody>
          <a:bodyPr anchor="b">
            <a:no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71757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2">
    <p:bg>
      <p:bgPr>
        <a:solidFill>
          <a:srgbClr val="F0F8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habits, personne, intérieur, mur&#10;&#10;Description générée automatiquement">
            <a:extLst>
              <a:ext uri="{FF2B5EF4-FFF2-40B4-BE49-F238E27FC236}">
                <a16:creationId xmlns:a16="http://schemas.microsoft.com/office/drawing/2014/main" id="{BD87B559-64DF-8AD8-8D21-5D5169383C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551341" cy="649109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69D65C3-8BBF-03C6-CD0F-4DF829A14F9E}"/>
              </a:ext>
            </a:extLst>
          </p:cNvPr>
          <p:cNvSpPr/>
          <p:nvPr userDrawn="1"/>
        </p:nvSpPr>
        <p:spPr>
          <a:xfrm>
            <a:off x="0" y="4516722"/>
            <a:ext cx="1989910" cy="2079469"/>
          </a:xfrm>
          <a:prstGeom prst="rect">
            <a:avLst/>
          </a:prstGeom>
          <a:solidFill>
            <a:srgbClr val="F0F8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3DF499-AD4C-58FD-8167-D2C60FE7B5F1}"/>
              </a:ext>
            </a:extLst>
          </p:cNvPr>
          <p:cNvSpPr/>
          <p:nvPr userDrawn="1"/>
        </p:nvSpPr>
        <p:spPr>
          <a:xfrm>
            <a:off x="3008178" y="0"/>
            <a:ext cx="1678101" cy="1156448"/>
          </a:xfrm>
          <a:prstGeom prst="rect">
            <a:avLst/>
          </a:prstGeom>
          <a:solidFill>
            <a:srgbClr val="F0F8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0EE77E68-D74F-0517-2B13-19E74274A9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58085" y="4049030"/>
            <a:ext cx="4389464" cy="467692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Modifiez le sous-titre</a:t>
            </a:r>
          </a:p>
        </p:txBody>
      </p: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866AA552-0CFD-BDC6-9C0B-A2E47891CE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58085" y="3208396"/>
            <a:ext cx="5807316" cy="817562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>
                <a:solidFill>
                  <a:schemeClr val="bg2"/>
                </a:solidFill>
              </a:rPr>
              <a:t>Modifiez le titre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479138-B41C-CE98-232F-556C52711694}"/>
              </a:ext>
            </a:extLst>
          </p:cNvPr>
          <p:cNvSpPr/>
          <p:nvPr userDrawn="1"/>
        </p:nvSpPr>
        <p:spPr>
          <a:xfrm>
            <a:off x="5375924" y="2566588"/>
            <a:ext cx="832475" cy="7708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82C6D5-8158-8757-C0CC-15AB2233CD1C}"/>
              </a:ext>
            </a:extLst>
          </p:cNvPr>
          <p:cNvSpPr/>
          <p:nvPr userDrawn="1"/>
        </p:nvSpPr>
        <p:spPr>
          <a:xfrm>
            <a:off x="5639420" y="2263025"/>
            <a:ext cx="832475" cy="7708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92DCA8C0-B4CB-FE14-1AB8-AF435E785C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25610" y="2494822"/>
            <a:ext cx="685942" cy="914400"/>
          </a:xfrm>
        </p:spPr>
        <p:txBody>
          <a:bodyPr anchor="b">
            <a:no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0716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3">
    <p:bg>
      <p:bgPr>
        <a:solidFill>
          <a:srgbClr val="F0F8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Visage humain, personne, habits, mur&#10;&#10;Description générée automatiquement">
            <a:extLst>
              <a:ext uri="{FF2B5EF4-FFF2-40B4-BE49-F238E27FC236}">
                <a16:creationId xmlns:a16="http://schemas.microsoft.com/office/drawing/2014/main" id="{E49CCB76-A66D-DCE2-8AD0-B73210C625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2735" y="0"/>
            <a:ext cx="4518967" cy="62464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69D65C3-8BBF-03C6-CD0F-4DF829A14F9E}"/>
              </a:ext>
            </a:extLst>
          </p:cNvPr>
          <p:cNvSpPr/>
          <p:nvPr userDrawn="1"/>
        </p:nvSpPr>
        <p:spPr>
          <a:xfrm>
            <a:off x="7262735" y="1"/>
            <a:ext cx="2655966" cy="1308100"/>
          </a:xfrm>
          <a:prstGeom prst="rect">
            <a:avLst/>
          </a:prstGeom>
          <a:solidFill>
            <a:srgbClr val="F0F8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0875B7-B244-01B2-C70D-304497C98F7A}"/>
              </a:ext>
            </a:extLst>
          </p:cNvPr>
          <p:cNvSpPr/>
          <p:nvPr userDrawn="1"/>
        </p:nvSpPr>
        <p:spPr>
          <a:xfrm>
            <a:off x="10610492" y="5572664"/>
            <a:ext cx="1469942" cy="1246810"/>
          </a:xfrm>
          <a:prstGeom prst="rect">
            <a:avLst/>
          </a:prstGeom>
          <a:solidFill>
            <a:srgbClr val="F0F8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CE825E43-69E8-F3D6-F466-75607C16C4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748" y="4615491"/>
            <a:ext cx="4389464" cy="467692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Modifiez le sous-titre</a:t>
            </a:r>
          </a:p>
        </p:txBody>
      </p:sp>
      <p:sp>
        <p:nvSpPr>
          <p:cNvPr id="4" name="Espace réservé du texte 10">
            <a:extLst>
              <a:ext uri="{FF2B5EF4-FFF2-40B4-BE49-F238E27FC236}">
                <a16:creationId xmlns:a16="http://schemas.microsoft.com/office/drawing/2014/main" id="{3D6A4F03-9479-7797-DFAB-100AD10D3D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62748" y="3774857"/>
            <a:ext cx="5807316" cy="817562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>
                <a:solidFill>
                  <a:schemeClr val="bg2"/>
                </a:solidFill>
              </a:rPr>
              <a:t>Modifiez le titre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36B9B2-DE5A-D516-2BB8-CBB60B8BB62F}"/>
              </a:ext>
            </a:extLst>
          </p:cNvPr>
          <p:cNvSpPr/>
          <p:nvPr userDrawn="1"/>
        </p:nvSpPr>
        <p:spPr>
          <a:xfrm>
            <a:off x="580587" y="3133049"/>
            <a:ext cx="832475" cy="7708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6C3543-CE96-845C-9F78-FB9C2289172D}"/>
              </a:ext>
            </a:extLst>
          </p:cNvPr>
          <p:cNvSpPr/>
          <p:nvPr userDrawn="1"/>
        </p:nvSpPr>
        <p:spPr>
          <a:xfrm>
            <a:off x="844083" y="2829486"/>
            <a:ext cx="832475" cy="7708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F52BA35E-B153-3D10-CF15-F11D019003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0273" y="3061283"/>
            <a:ext cx="685942" cy="914400"/>
          </a:xfrm>
        </p:spPr>
        <p:txBody>
          <a:bodyPr anchor="b">
            <a:no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97160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4">
    <p:bg>
      <p:bgPr>
        <a:solidFill>
          <a:srgbClr val="F0F8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Visage humain, habits, personne, homme&#10;&#10;Description générée automatiquement">
            <a:extLst>
              <a:ext uri="{FF2B5EF4-FFF2-40B4-BE49-F238E27FC236}">
                <a16:creationId xmlns:a16="http://schemas.microsoft.com/office/drawing/2014/main" id="{F51C8878-2B1B-48EE-4EB6-737AFD170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49201"/>
            <a:ext cx="4772257" cy="60087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69D65C3-8BBF-03C6-CD0F-4DF829A14F9E}"/>
              </a:ext>
            </a:extLst>
          </p:cNvPr>
          <p:cNvSpPr/>
          <p:nvPr userDrawn="1"/>
        </p:nvSpPr>
        <p:spPr>
          <a:xfrm>
            <a:off x="3030772" y="4445391"/>
            <a:ext cx="2238052" cy="2412609"/>
          </a:xfrm>
          <a:prstGeom prst="rect">
            <a:avLst/>
          </a:prstGeom>
          <a:solidFill>
            <a:srgbClr val="F0F8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15C602-FD52-28A0-03D8-43590D474186}"/>
              </a:ext>
            </a:extLst>
          </p:cNvPr>
          <p:cNvSpPr/>
          <p:nvPr userDrawn="1"/>
        </p:nvSpPr>
        <p:spPr>
          <a:xfrm>
            <a:off x="-1" y="269658"/>
            <a:ext cx="1131759" cy="1144485"/>
          </a:xfrm>
          <a:prstGeom prst="rect">
            <a:avLst/>
          </a:prstGeom>
          <a:solidFill>
            <a:srgbClr val="F0F8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0A45532D-C4DF-0529-718A-E59794AABA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4684" y="4526007"/>
            <a:ext cx="4389464" cy="467692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Modifiez le sous-titre</a:t>
            </a:r>
          </a:p>
        </p:txBody>
      </p:sp>
      <p:sp>
        <p:nvSpPr>
          <p:cNvPr id="6" name="Espace réservé du texte 10">
            <a:extLst>
              <a:ext uri="{FF2B5EF4-FFF2-40B4-BE49-F238E27FC236}">
                <a16:creationId xmlns:a16="http://schemas.microsoft.com/office/drawing/2014/main" id="{C117E33B-7387-7988-8EE7-5600EEF559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4684" y="3685373"/>
            <a:ext cx="5807316" cy="817562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>
                <a:solidFill>
                  <a:schemeClr val="bg2"/>
                </a:solidFill>
              </a:rPr>
              <a:t>Modifiez le titre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3243F1-F672-A26D-BAFD-5EC6D0C76F42}"/>
              </a:ext>
            </a:extLst>
          </p:cNvPr>
          <p:cNvSpPr/>
          <p:nvPr userDrawn="1"/>
        </p:nvSpPr>
        <p:spPr>
          <a:xfrm>
            <a:off x="5402523" y="3043565"/>
            <a:ext cx="832475" cy="7708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D50DD8-2E17-8962-F210-80FFCFA57F4E}"/>
              </a:ext>
            </a:extLst>
          </p:cNvPr>
          <p:cNvSpPr/>
          <p:nvPr userDrawn="1"/>
        </p:nvSpPr>
        <p:spPr>
          <a:xfrm>
            <a:off x="5666019" y="2740002"/>
            <a:ext cx="832475" cy="7708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2B774121-7EF7-6B47-9AE3-0BE906904E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52209" y="2971799"/>
            <a:ext cx="685942" cy="914400"/>
          </a:xfrm>
        </p:spPr>
        <p:txBody>
          <a:bodyPr anchor="b">
            <a:no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04914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 intercalaire 1">
    <p:bg>
      <p:bgPr>
        <a:solidFill>
          <a:srgbClr val="FE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personne, habits, Visage humain, intérieur&#10;&#10;Description générée automatiquement">
            <a:extLst>
              <a:ext uri="{FF2B5EF4-FFF2-40B4-BE49-F238E27FC236}">
                <a16:creationId xmlns:a16="http://schemas.microsoft.com/office/drawing/2014/main" id="{F10F9E56-BFE9-63AB-41CE-535F478085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9131" y="370589"/>
            <a:ext cx="4940843" cy="32961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2487D1-ACF6-8058-A30A-4BEF6ACE437E}"/>
              </a:ext>
            </a:extLst>
          </p:cNvPr>
          <p:cNvSpPr/>
          <p:nvPr userDrawn="1"/>
        </p:nvSpPr>
        <p:spPr>
          <a:xfrm>
            <a:off x="10087217" y="2787556"/>
            <a:ext cx="2104783" cy="2072338"/>
          </a:xfrm>
          <a:prstGeom prst="rect">
            <a:avLst/>
          </a:prstGeom>
          <a:solidFill>
            <a:srgbClr val="FEF5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DC17A2-F1D3-F0CA-0F2C-929699F26511}"/>
              </a:ext>
            </a:extLst>
          </p:cNvPr>
          <p:cNvSpPr/>
          <p:nvPr userDrawn="1"/>
        </p:nvSpPr>
        <p:spPr>
          <a:xfrm>
            <a:off x="6191518" y="0"/>
            <a:ext cx="1356630" cy="2510851"/>
          </a:xfrm>
          <a:prstGeom prst="rect">
            <a:avLst/>
          </a:prstGeom>
          <a:solidFill>
            <a:srgbClr val="FEF5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B965AC4-A2C0-BC7A-C51A-B9723B98274C}"/>
              </a:ext>
            </a:extLst>
          </p:cNvPr>
          <p:cNvSpPr txBox="1"/>
          <p:nvPr userDrawn="1"/>
        </p:nvSpPr>
        <p:spPr>
          <a:xfrm>
            <a:off x="4178808" y="39684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EB7C17D5-9908-7504-4D82-39333725CB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20312" y="4631362"/>
            <a:ext cx="4389464" cy="467692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Modifiez le sous-titre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4FFA3B-A3E2-CD5B-9F33-27A7E2C6DE03}"/>
              </a:ext>
            </a:extLst>
          </p:cNvPr>
          <p:cNvSpPr/>
          <p:nvPr userDrawn="1"/>
        </p:nvSpPr>
        <p:spPr>
          <a:xfrm>
            <a:off x="580587" y="3133049"/>
            <a:ext cx="1376229" cy="7708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D961B9-D067-9A2B-D449-FCFB4ABC2E52}"/>
              </a:ext>
            </a:extLst>
          </p:cNvPr>
          <p:cNvSpPr/>
          <p:nvPr userDrawn="1"/>
        </p:nvSpPr>
        <p:spPr>
          <a:xfrm>
            <a:off x="844083" y="2829486"/>
            <a:ext cx="1376229" cy="7708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92682CF2-C6A9-AD72-6B69-68D1A02719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1695" y="3061283"/>
            <a:ext cx="1610592" cy="914400"/>
          </a:xfrm>
        </p:spPr>
        <p:txBody>
          <a:bodyPr anchor="b">
            <a:no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1.1</a:t>
            </a:r>
          </a:p>
        </p:txBody>
      </p:sp>
      <p:sp>
        <p:nvSpPr>
          <p:cNvPr id="21" name="Titre 16">
            <a:extLst>
              <a:ext uri="{FF2B5EF4-FFF2-40B4-BE49-F238E27FC236}">
                <a16:creationId xmlns:a16="http://schemas.microsoft.com/office/drawing/2014/main" id="{143B0521-0324-FC0E-B275-2350121C8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0312" y="3783598"/>
            <a:ext cx="6398550" cy="84776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4000" dirty="0"/>
              <a:t>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3846147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6AB05F-7E8C-F893-6C5F-28A60A7B0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C3FAC0-89BD-6105-C1BD-7D0C79095B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585B9B-43E8-0F53-2EF2-83D00B983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08F245-9CEE-1146-80B8-43EA15F37FBC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itre 6">
            <a:extLst>
              <a:ext uri="{FF2B5EF4-FFF2-40B4-BE49-F238E27FC236}">
                <a16:creationId xmlns:a16="http://schemas.microsoft.com/office/drawing/2014/main" id="{64E745FD-DC9A-8DFD-AC9B-5DD48DDD4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4683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75" r:id="rId3"/>
    <p:sldLayoutId id="2147483684" r:id="rId4"/>
    <p:sldLayoutId id="2147483650" r:id="rId5"/>
    <p:sldLayoutId id="2147483652" r:id="rId6"/>
    <p:sldLayoutId id="2147483663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3" r:id="rId13"/>
    <p:sldLayoutId id="2147483683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https://view.genially.com/630876d2abb4f4001865a59e/interactive-content-pas-a-pas-apprentissage" TargetMode="External"/><Relationship Id="rId7" Type="http://schemas.openxmlformats.org/officeDocument/2006/relationships/hyperlink" Target="https://www.cnfpt.fr/se-former/accueillir-apprenti/lapprentissage-collectivites-territoriales/nationa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hyperlink" Target="https://www.cnfpt.fr/sites/default/files/standalone/1736776672/faqapprentissage2025.pdf" TargetMode="External"/><Relationship Id="rId4" Type="http://schemas.openxmlformats.org/officeDocument/2006/relationships/hyperlink" Target="https://www.cnfpt.fr/se-former/accueillir-apprenti/je-suis-collectivite/national" TargetMode="External"/><Relationship Id="rId9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hyperlink" Target="mailto:bruno.leon@cnfpt.fr" TargetMode="External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hyperlink" Target="mailto:severine.crotti@cnfpt.f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nscription.cnfpt.fr/?gl=NjliOGJkMzI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B1FA5-E2BF-DBC8-E9FA-DD36A7761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F0C07BF-99D1-DC11-0394-23EE7D6F24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44376"/>
            <a:ext cx="9439656" cy="734147"/>
          </a:xfrm>
        </p:spPr>
        <p:txBody>
          <a:bodyPr>
            <a:normAutofit/>
          </a:bodyPr>
          <a:lstStyle/>
          <a:p>
            <a:r>
              <a:rPr lang="fr-FR" sz="4000" dirty="0"/>
              <a:t>Le contexte :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71399B-F534-A8D5-B0ED-F488240FB8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5415" y="1182625"/>
            <a:ext cx="10235574" cy="5073436"/>
          </a:xfrm>
        </p:spPr>
        <p:txBody>
          <a:bodyPr>
            <a:normAutofit fontScale="925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b="1" dirty="0">
                <a:cs typeface="Calibri" panose="020F0502020204030204" pitchFamily="34" charset="0"/>
              </a:rPr>
              <a:t>Participation de l’Etat en 2025 prévue à hauteur de </a:t>
            </a:r>
            <a:r>
              <a:rPr lang="fr-FR" sz="2400" b="1" dirty="0">
                <a:solidFill>
                  <a:srgbClr val="FB6A70"/>
                </a:solidFill>
                <a:cs typeface="Calibri" panose="020F0502020204030204" pitchFamily="34" charset="0"/>
              </a:rPr>
              <a:t>15M€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b="1" dirty="0">
                <a:cs typeface="Calibri" panose="020F0502020204030204" pitchFamily="34" charset="0"/>
              </a:rPr>
              <a:t>Contribution de France compétences </a:t>
            </a:r>
            <a:r>
              <a:rPr lang="fr-FR" sz="2400" b="1" dirty="0">
                <a:solidFill>
                  <a:srgbClr val="FB6A70"/>
                </a:solidFill>
                <a:cs typeface="Calibri" panose="020F0502020204030204" pitchFamily="34" charset="0"/>
              </a:rPr>
              <a:t>limitée à 5M€ en 2025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FB6A70"/>
                </a:solidFill>
                <a:cs typeface="Calibri" panose="020F0502020204030204" pitchFamily="34" charset="0"/>
              </a:rPr>
              <a:t>Désengagement total </a:t>
            </a:r>
            <a:r>
              <a:rPr lang="fr-FR" sz="2400" b="1" dirty="0">
                <a:cs typeface="Calibri" panose="020F0502020204030204" pitchFamily="34" charset="0"/>
              </a:rPr>
              <a:t>de l’Etat et de France compétences en </a:t>
            </a:r>
            <a:r>
              <a:rPr lang="fr-FR" sz="2400" b="1" dirty="0">
                <a:solidFill>
                  <a:srgbClr val="FB6A70"/>
                </a:solidFill>
                <a:cs typeface="Calibri" panose="020F0502020204030204" pitchFamily="34" charset="0"/>
              </a:rPr>
              <a:t>2026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b="1" dirty="0">
                <a:cs typeface="Calibri" panose="020F0502020204030204" pitchFamily="34" charset="0"/>
              </a:rPr>
              <a:t>Cotisation calée </a:t>
            </a:r>
            <a:r>
              <a:rPr lang="fr-FR" sz="2400" b="1" dirty="0">
                <a:solidFill>
                  <a:srgbClr val="FB6A70"/>
                </a:solidFill>
                <a:cs typeface="Calibri" panose="020F0502020204030204" pitchFamily="34" charset="0"/>
              </a:rPr>
              <a:t>entre 47 et 48M€/an </a:t>
            </a:r>
            <a:r>
              <a:rPr lang="fr-FR" sz="2400" b="1" dirty="0">
                <a:cs typeface="Calibri" panose="020F0502020204030204" pitchFamily="34" charset="0"/>
              </a:rPr>
              <a:t>(cotisation complémentaire de 0,1%)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FB6A70"/>
                </a:solidFill>
                <a:cs typeface="Calibri" panose="020F0502020204030204" pitchFamily="34" charset="0"/>
              </a:rPr>
              <a:t>Le poids des cohortes antérieures </a:t>
            </a:r>
            <a:r>
              <a:rPr lang="fr-FR" sz="2400" b="1" dirty="0">
                <a:cs typeface="Calibri" panose="020F0502020204030204" pitchFamily="34" charset="0"/>
              </a:rPr>
              <a:t>impactant la capacité de financement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FB6A70"/>
                </a:solidFill>
                <a:cs typeface="Calibri" panose="020F0502020204030204" pitchFamily="34" charset="0"/>
              </a:rPr>
              <a:t>Renchérissement des coûts de formation </a:t>
            </a:r>
            <a:r>
              <a:rPr lang="fr-FR" sz="2400" b="1" dirty="0">
                <a:cs typeface="Calibri" panose="020F0502020204030204" pitchFamily="34" charset="0"/>
              </a:rPr>
              <a:t>demandés par les CFA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fr-FR" sz="2800" b="1" dirty="0"/>
              <a:t>En 2025, la prise en charge des frais de formation est limitée à </a:t>
            </a:r>
            <a:r>
              <a:rPr lang="fr-FR" sz="2800" b="1" dirty="0">
                <a:solidFill>
                  <a:srgbClr val="FB6A70"/>
                </a:solidFill>
              </a:rPr>
              <a:t>5000 contrats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fr-FR" sz="2800" b="1" dirty="0"/>
              <a:t>Seule la cotisation additionnelle de </a:t>
            </a:r>
            <a:r>
              <a:rPr lang="fr-FR" sz="2800" b="1" dirty="0">
                <a:solidFill>
                  <a:srgbClr val="FB6A70"/>
                </a:solidFill>
              </a:rPr>
              <a:t>0,1%</a:t>
            </a:r>
            <a:r>
              <a:rPr lang="fr-FR" sz="2800" b="1" dirty="0"/>
              <a:t> affectée au budget annexe apprentissage permettra d’assurer le financement des nouvelles cohortes d’apprentis </a:t>
            </a:r>
            <a:r>
              <a:rPr lang="fr-FR" sz="2800" b="1" dirty="0">
                <a:highlight>
                  <a:srgbClr val="FB6A70"/>
                </a:highlight>
              </a:rPr>
              <a:t>à partir de 2026</a:t>
            </a:r>
            <a:r>
              <a:rPr lang="fr-FR" sz="2800" b="1" dirty="0"/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fr-FR" sz="2800" b="1" dirty="0">
              <a:solidFill>
                <a:srgbClr val="FB6A7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2800" b="1" dirty="0">
              <a:cs typeface="Calibri" panose="020F0502020204030204" pitchFamily="34" charset="0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061385D-91AD-E5CA-86AC-7A642617265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924274" y="466345"/>
            <a:ext cx="580903" cy="407682"/>
          </a:xfrm>
        </p:spPr>
        <p:txBody>
          <a:bodyPr/>
          <a:lstStyle/>
          <a:p>
            <a:r>
              <a:rPr lang="fr-FR" sz="2800" dirty="0"/>
              <a:t>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F75912-6FF9-EA18-0455-B10DDD8D9E34}"/>
              </a:ext>
            </a:extLst>
          </p:cNvPr>
          <p:cNvSpPr/>
          <p:nvPr/>
        </p:nvSpPr>
        <p:spPr>
          <a:xfrm>
            <a:off x="330200" y="6256061"/>
            <a:ext cx="330200" cy="424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4187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E99E5-307B-2E88-285D-9A036AEA2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1E5E22D-59BF-36B4-ED8F-601B8E372F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0872" y="344375"/>
            <a:ext cx="9439656" cy="515129"/>
          </a:xfrm>
        </p:spPr>
        <p:txBody>
          <a:bodyPr>
            <a:normAutofit/>
          </a:bodyPr>
          <a:lstStyle/>
          <a:p>
            <a:r>
              <a:rPr lang="fr-FR" sz="2800" dirty="0"/>
              <a:t>La procédure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269370-AD55-BED9-9B3B-6623954027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356242"/>
            <a:ext cx="10522789" cy="701158"/>
          </a:xfrm>
        </p:spPr>
        <p:txBody>
          <a:bodyPr>
            <a:normAutofit/>
          </a:bodyPr>
          <a:lstStyle/>
          <a:p>
            <a:r>
              <a:rPr lang="fr-FR" sz="1800" b="1" dirty="0"/>
              <a:t>Saisie du nombre d’équivalents temps plein inscrits au tableau des emplois permanents de la collectivité ou de l’établissement public :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729EF65-4AA4-EC61-E76F-79F72DEB7C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0872" y="888550"/>
            <a:ext cx="7653866" cy="467692"/>
          </a:xfrm>
        </p:spPr>
        <p:txBody>
          <a:bodyPr>
            <a:normAutofit fontScale="92500"/>
          </a:bodyPr>
          <a:lstStyle/>
          <a:p>
            <a:r>
              <a:rPr lang="fr-FR" sz="2800" b="1" dirty="0"/>
              <a:t>Recensement des intentions de recrutement :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856ED3D-E3E6-C697-C05E-9FCFBBA244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924274" y="466345"/>
            <a:ext cx="580903" cy="407682"/>
          </a:xfrm>
        </p:spPr>
        <p:txBody>
          <a:bodyPr/>
          <a:lstStyle/>
          <a:p>
            <a:r>
              <a:rPr lang="fr-FR" sz="2800" dirty="0"/>
              <a:t>3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6432A72-45F4-C5B2-4023-6215FD84E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" y="2295150"/>
            <a:ext cx="11068988" cy="3674300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AF5F47CC-B2B5-E90F-5ED5-ADC7F12B8E5B}"/>
              </a:ext>
            </a:extLst>
          </p:cNvPr>
          <p:cNvSpPr/>
          <p:nvPr/>
        </p:nvSpPr>
        <p:spPr>
          <a:xfrm>
            <a:off x="1648968" y="4517136"/>
            <a:ext cx="8894064" cy="984622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462482-E913-F824-41CE-2AC854961DAE}"/>
              </a:ext>
            </a:extLst>
          </p:cNvPr>
          <p:cNvSpPr/>
          <p:nvPr/>
        </p:nvSpPr>
        <p:spPr>
          <a:xfrm>
            <a:off x="330200" y="6256061"/>
            <a:ext cx="330200" cy="424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009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12469-B9AB-4345-166E-49C98C553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F8423F1-4ADC-16AE-13F1-D3E448E6F6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44376"/>
            <a:ext cx="9439656" cy="515129"/>
          </a:xfrm>
        </p:spPr>
        <p:txBody>
          <a:bodyPr>
            <a:normAutofit/>
          </a:bodyPr>
          <a:lstStyle/>
          <a:p>
            <a:r>
              <a:rPr lang="fr-FR" sz="2800" dirty="0"/>
              <a:t>La procédure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3A59F2-1538-DB80-87B5-5C62B015B6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356242"/>
            <a:ext cx="10522789" cy="4899818"/>
          </a:xfrm>
        </p:spPr>
        <p:txBody>
          <a:bodyPr>
            <a:normAutofit/>
          </a:bodyPr>
          <a:lstStyle/>
          <a:p>
            <a:pPr algn="just"/>
            <a:endParaRPr lang="fr-FR" dirty="0">
              <a:solidFill>
                <a:schemeClr val="bg2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86C53F0-A174-4C76-1297-CEE301198A4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200" y="874027"/>
            <a:ext cx="7653866" cy="467692"/>
          </a:xfrm>
        </p:spPr>
        <p:txBody>
          <a:bodyPr>
            <a:normAutofit fontScale="92500"/>
          </a:bodyPr>
          <a:lstStyle/>
          <a:p>
            <a:r>
              <a:rPr lang="fr-FR" sz="2800" b="1" dirty="0"/>
              <a:t>Recensement des intentions de recrutement :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7C9C15-4A80-E7F7-A088-BAE6A21F43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924274" y="466345"/>
            <a:ext cx="580903" cy="407682"/>
          </a:xfrm>
        </p:spPr>
        <p:txBody>
          <a:bodyPr/>
          <a:lstStyle/>
          <a:p>
            <a:r>
              <a:rPr lang="fr-FR" sz="2800" dirty="0"/>
              <a:t>3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B114C46-8229-E470-38FB-9EDCB4827D90}"/>
              </a:ext>
            </a:extLst>
          </p:cNvPr>
          <p:cNvSpPr txBox="1"/>
          <p:nvPr/>
        </p:nvSpPr>
        <p:spPr>
          <a:xfrm>
            <a:off x="838200" y="1572768"/>
            <a:ext cx="880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/>
              <a:t> - Le métier en tension et le niveau de diplôme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3B7C5AE-46C1-D9A9-0500-4484BA8E5C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625" b="-8625"/>
          <a:stretch/>
        </p:blipFill>
        <p:spPr>
          <a:xfrm>
            <a:off x="680427" y="2304000"/>
            <a:ext cx="10831146" cy="40272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8380273-96FC-3254-D760-7C0B97B82FF6}"/>
              </a:ext>
            </a:extLst>
          </p:cNvPr>
          <p:cNvSpPr/>
          <p:nvPr/>
        </p:nvSpPr>
        <p:spPr>
          <a:xfrm>
            <a:off x="7132320" y="4401312"/>
            <a:ext cx="1450848" cy="426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EC3058-252D-5F91-8DFC-F39F2BC81126}"/>
              </a:ext>
            </a:extLst>
          </p:cNvPr>
          <p:cNvSpPr/>
          <p:nvPr/>
        </p:nvSpPr>
        <p:spPr>
          <a:xfrm>
            <a:off x="1048512" y="3328416"/>
            <a:ext cx="4413504" cy="53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FB56F500-FE54-AB0F-F482-43C8506BA4FF}"/>
              </a:ext>
            </a:extLst>
          </p:cNvPr>
          <p:cNvSpPr/>
          <p:nvPr/>
        </p:nvSpPr>
        <p:spPr>
          <a:xfrm>
            <a:off x="1836420" y="3669827"/>
            <a:ext cx="2148840" cy="129563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FFFF00"/>
              </a:highlight>
            </a:endParaRP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A074CF10-A081-9E59-3576-7230B1E87751}"/>
              </a:ext>
            </a:extLst>
          </p:cNvPr>
          <p:cNvCxnSpPr>
            <a:cxnSpLocks/>
          </p:cNvCxnSpPr>
          <p:nvPr/>
        </p:nvCxnSpPr>
        <p:spPr>
          <a:xfrm flipV="1">
            <a:off x="4025989" y="2948758"/>
            <a:ext cx="3022638" cy="96048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11773560-D231-DA0F-C09A-6E06150FD7CF}"/>
              </a:ext>
            </a:extLst>
          </p:cNvPr>
          <p:cNvSpPr txBox="1"/>
          <p:nvPr/>
        </p:nvSpPr>
        <p:spPr>
          <a:xfrm>
            <a:off x="7132320" y="2464988"/>
            <a:ext cx="3279890" cy="120032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2"/>
                </a:solidFill>
              </a:rPr>
              <a:t>La collectivité choisit dans le menu déroulant le métier ciblé par le contrat d’apprentissage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579EB9-6DD1-6424-38FF-1AA96407C7A0}"/>
              </a:ext>
            </a:extLst>
          </p:cNvPr>
          <p:cNvSpPr/>
          <p:nvPr/>
        </p:nvSpPr>
        <p:spPr>
          <a:xfrm>
            <a:off x="330200" y="6256061"/>
            <a:ext cx="330200" cy="424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9714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957BC-E5AE-0453-6B1B-43DF710D6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865EFA4-EAB6-0B96-E6DD-5906E50074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44376"/>
            <a:ext cx="9439656" cy="515129"/>
          </a:xfrm>
        </p:spPr>
        <p:txBody>
          <a:bodyPr>
            <a:normAutofit/>
          </a:bodyPr>
          <a:lstStyle/>
          <a:p>
            <a:r>
              <a:rPr lang="fr-FR" sz="2800" dirty="0"/>
              <a:t>La procédure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1C750BC-A4D1-DB9E-35B4-82D317F140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1453158"/>
            <a:ext cx="10522789" cy="407682"/>
          </a:xfrm>
        </p:spPr>
        <p:txBody>
          <a:bodyPr>
            <a:normAutofit/>
          </a:bodyPr>
          <a:lstStyle/>
          <a:p>
            <a:r>
              <a:rPr lang="fr-FR" sz="1800" b="1" dirty="0"/>
              <a:t> - Le métier en tension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9399191-968F-4289-36E3-7173D0E296C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200" y="874027"/>
            <a:ext cx="7653866" cy="467692"/>
          </a:xfrm>
        </p:spPr>
        <p:txBody>
          <a:bodyPr>
            <a:normAutofit fontScale="92500"/>
          </a:bodyPr>
          <a:lstStyle/>
          <a:p>
            <a:r>
              <a:rPr lang="fr-FR" sz="2800" b="1" dirty="0"/>
              <a:t>Recensement des intentions de recrutement :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16B3421-1C52-2754-351B-8EE5550E63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924274" y="466345"/>
            <a:ext cx="580903" cy="407682"/>
          </a:xfrm>
        </p:spPr>
        <p:txBody>
          <a:bodyPr/>
          <a:lstStyle/>
          <a:p>
            <a:r>
              <a:rPr lang="fr-FR" sz="2800" dirty="0"/>
              <a:t>3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9EE05BD-72B1-18B7-6ACC-4FF98DCDC3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226" r="717" b="-10136"/>
          <a:stretch/>
        </p:blipFill>
        <p:spPr>
          <a:xfrm>
            <a:off x="936492" y="2555868"/>
            <a:ext cx="6048000" cy="3240000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B37EB22D-6A5A-803D-E1DD-ABADEB0A26A3}"/>
              </a:ext>
            </a:extLst>
          </p:cNvPr>
          <p:cNvSpPr/>
          <p:nvPr/>
        </p:nvSpPr>
        <p:spPr>
          <a:xfrm>
            <a:off x="5957316" y="3354681"/>
            <a:ext cx="512064" cy="460343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3C997D7F-C839-6C27-6354-A7F1D498C7AF}"/>
              </a:ext>
            </a:extLst>
          </p:cNvPr>
          <p:cNvCxnSpPr>
            <a:cxnSpLocks/>
          </p:cNvCxnSpPr>
          <p:nvPr/>
        </p:nvCxnSpPr>
        <p:spPr>
          <a:xfrm flipV="1">
            <a:off x="6469380" y="2811714"/>
            <a:ext cx="1264920" cy="63165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561A5367-C6F1-4210-017A-E0B73B4ADDD5}"/>
              </a:ext>
            </a:extLst>
          </p:cNvPr>
          <p:cNvSpPr txBox="1"/>
          <p:nvPr/>
        </p:nvSpPr>
        <p:spPr>
          <a:xfrm>
            <a:off x="7734300" y="2109095"/>
            <a:ext cx="3120384" cy="147732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2"/>
                </a:solidFill>
              </a:rPr>
              <a:t>Renvoi au référentiel des diplômes (codes RNCP) corrélés à la catégorie cible sélectionnée dans le menu déroulant.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971A5E-FC81-5D4E-6218-4EA60C32D30F}"/>
              </a:ext>
            </a:extLst>
          </p:cNvPr>
          <p:cNvSpPr/>
          <p:nvPr/>
        </p:nvSpPr>
        <p:spPr>
          <a:xfrm>
            <a:off x="330200" y="6256061"/>
            <a:ext cx="330200" cy="424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696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07B94-AB10-AFE9-3210-4023B80C4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FF10343-2B7E-2025-46BA-B2ECD29C4F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44376"/>
            <a:ext cx="9439656" cy="515129"/>
          </a:xfrm>
        </p:spPr>
        <p:txBody>
          <a:bodyPr>
            <a:normAutofit/>
          </a:bodyPr>
          <a:lstStyle/>
          <a:p>
            <a:r>
              <a:rPr lang="fr-FR" dirty="0"/>
              <a:t>La procédure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C78EF6-F853-73F6-49CE-1E8DC03CAB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356242"/>
            <a:ext cx="10522789" cy="609718"/>
          </a:xfrm>
        </p:spPr>
        <p:txBody>
          <a:bodyPr>
            <a:normAutofit/>
          </a:bodyPr>
          <a:lstStyle/>
          <a:p>
            <a:r>
              <a:rPr lang="fr-FR" b="1" dirty="0"/>
              <a:t>- Le niveau de diplôme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725FED4-D73C-01D3-E9A9-FED02CD310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200" y="874027"/>
            <a:ext cx="7653866" cy="467692"/>
          </a:xfrm>
        </p:spPr>
        <p:txBody>
          <a:bodyPr>
            <a:normAutofit/>
          </a:bodyPr>
          <a:lstStyle/>
          <a:p>
            <a:r>
              <a:rPr lang="fr-FR" sz="2400" b="1" dirty="0"/>
              <a:t>Recensement des intentions de recrutement :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6DAE5E8-C5BB-E071-A1D1-F2BD536985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869410" y="466345"/>
            <a:ext cx="580903" cy="407682"/>
          </a:xfrm>
        </p:spPr>
        <p:txBody>
          <a:bodyPr/>
          <a:lstStyle/>
          <a:p>
            <a:r>
              <a:rPr lang="fr-FR" sz="2800" dirty="0"/>
              <a:t>3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7CD5B8E-7E4C-0747-18FE-606B9237BB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107" b="-8107"/>
          <a:stretch/>
        </p:blipFill>
        <p:spPr>
          <a:xfrm>
            <a:off x="2209463" y="2484000"/>
            <a:ext cx="7773074" cy="225571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250855D-2383-B55B-5BCC-A21560F267E7}"/>
              </a:ext>
            </a:extLst>
          </p:cNvPr>
          <p:cNvSpPr txBox="1"/>
          <p:nvPr/>
        </p:nvSpPr>
        <p:spPr>
          <a:xfrm>
            <a:off x="8097012" y="1161213"/>
            <a:ext cx="3118104" cy="120032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2"/>
                </a:solidFill>
              </a:rPr>
              <a:t>Saisie du nombre d’intentions de recrutement pour chaque métier en tension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D8EA6F1-CF7A-3B0D-22A7-0E0080E2CFA7}"/>
              </a:ext>
            </a:extLst>
          </p:cNvPr>
          <p:cNvSpPr txBox="1"/>
          <p:nvPr/>
        </p:nvSpPr>
        <p:spPr>
          <a:xfrm>
            <a:off x="1920240" y="4965192"/>
            <a:ext cx="4175760" cy="120032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2"/>
                </a:solidFill>
              </a:rPr>
              <a:t>La collectivité choisit les niveaux de qualification visés par les contrats d’apprentissage pour chaque métier en tension ciblé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DDB61191-C2BF-4228-70D6-3E4626E39A58}"/>
              </a:ext>
            </a:extLst>
          </p:cNvPr>
          <p:cNvCxnSpPr/>
          <p:nvPr/>
        </p:nvCxnSpPr>
        <p:spPr>
          <a:xfrm flipH="1">
            <a:off x="8622792" y="2414016"/>
            <a:ext cx="1033272" cy="94183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ED6B13C9-6C0E-5C84-CE36-C9230B172F29}"/>
              </a:ext>
            </a:extLst>
          </p:cNvPr>
          <p:cNvCxnSpPr>
            <a:cxnSpLocks/>
          </p:cNvCxnSpPr>
          <p:nvPr/>
        </p:nvCxnSpPr>
        <p:spPr>
          <a:xfrm flipV="1">
            <a:off x="4151376" y="3639312"/>
            <a:ext cx="795528" cy="134416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e 12">
            <a:extLst>
              <a:ext uri="{FF2B5EF4-FFF2-40B4-BE49-F238E27FC236}">
                <a16:creationId xmlns:a16="http://schemas.microsoft.com/office/drawing/2014/main" id="{41BA0251-6A94-12FD-BC00-666BF1E7C470}"/>
              </a:ext>
            </a:extLst>
          </p:cNvPr>
          <p:cNvSpPr/>
          <p:nvPr/>
        </p:nvSpPr>
        <p:spPr>
          <a:xfrm>
            <a:off x="4352544" y="3186684"/>
            <a:ext cx="2316480" cy="48463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FC564C-595E-2A90-CC67-64EF5AC72E03}"/>
              </a:ext>
            </a:extLst>
          </p:cNvPr>
          <p:cNvSpPr/>
          <p:nvPr/>
        </p:nvSpPr>
        <p:spPr>
          <a:xfrm>
            <a:off x="6669024" y="3186684"/>
            <a:ext cx="1499616" cy="452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3CBB55-7510-C6CE-AC00-C8F9149FE43D}"/>
              </a:ext>
            </a:extLst>
          </p:cNvPr>
          <p:cNvSpPr/>
          <p:nvPr/>
        </p:nvSpPr>
        <p:spPr>
          <a:xfrm>
            <a:off x="330200" y="6256061"/>
            <a:ext cx="330200" cy="424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4584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D3B58-12F7-E50C-486F-183BC2DF8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AF67FEA-BD85-639B-FDE0-1B6D33C4EC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44376"/>
            <a:ext cx="9439656" cy="515129"/>
          </a:xfrm>
        </p:spPr>
        <p:txBody>
          <a:bodyPr>
            <a:normAutofit/>
          </a:bodyPr>
          <a:lstStyle/>
          <a:p>
            <a:r>
              <a:rPr lang="fr-FR" dirty="0"/>
              <a:t>La procédure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31B5532-EE5A-88BE-1571-1F85B956958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2854" y="1905656"/>
            <a:ext cx="10486292" cy="4320143"/>
          </a:xfrm>
        </p:spPr>
        <p:txBody>
          <a:bodyPr anchor="t">
            <a:normAutofit/>
          </a:bodyPr>
          <a:lstStyle/>
          <a:p>
            <a:r>
              <a:rPr lang="fr-FR" sz="2800" b="1" dirty="0">
                <a:solidFill>
                  <a:srgbClr val="050088"/>
                </a:solidFill>
              </a:rPr>
              <a:t>A l’issue du recensement des intentions de recrutement :</a:t>
            </a:r>
          </a:p>
          <a:p>
            <a:endParaRPr lang="fr-FR" sz="2800" b="1" dirty="0">
              <a:solidFill>
                <a:srgbClr val="050088"/>
              </a:solidFill>
            </a:endParaRPr>
          </a:p>
          <a:p>
            <a:endParaRPr lang="fr-FR" sz="28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800" b="1" dirty="0"/>
              <a:t>L’allocation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FR" sz="28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800" b="1" dirty="0"/>
              <a:t>la demande d’accord préalable de financement APF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0FBB292-734C-51BF-7DF1-46771EEBD3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889105" y="451823"/>
            <a:ext cx="580903" cy="407682"/>
          </a:xfrm>
        </p:spPr>
        <p:txBody>
          <a:bodyPr/>
          <a:lstStyle/>
          <a:p>
            <a:r>
              <a:rPr lang="fr-FR" sz="2800" dirty="0"/>
              <a:t>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492584-5860-C19B-08E4-A989046665C0}"/>
              </a:ext>
            </a:extLst>
          </p:cNvPr>
          <p:cNvSpPr/>
          <p:nvPr/>
        </p:nvSpPr>
        <p:spPr>
          <a:xfrm>
            <a:off x="330200" y="6256061"/>
            <a:ext cx="330200" cy="424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4795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74458-C328-5697-7537-532B81FE0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AE7CEDC-1F92-B828-1C86-29A9E7DC1F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44376"/>
            <a:ext cx="9439656" cy="515129"/>
          </a:xfrm>
        </p:spPr>
        <p:txBody>
          <a:bodyPr>
            <a:normAutofit/>
          </a:bodyPr>
          <a:lstStyle/>
          <a:p>
            <a:r>
              <a:rPr lang="fr-FR" dirty="0"/>
              <a:t>La procédure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5E9445-9A14-3FCA-4C3B-C98EC138C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200" y="874027"/>
            <a:ext cx="7653866" cy="696866"/>
          </a:xfrm>
        </p:spPr>
        <p:txBody>
          <a:bodyPr anchor="t">
            <a:normAutofit/>
          </a:bodyPr>
          <a:lstStyle/>
          <a:p>
            <a:r>
              <a:rPr lang="fr-FR" sz="2800" b="1" dirty="0"/>
              <a:t>L’allocation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EE449B7-93DB-F26E-7291-F6F6AD65494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889105" y="451823"/>
            <a:ext cx="580903" cy="407682"/>
          </a:xfrm>
        </p:spPr>
        <p:txBody>
          <a:bodyPr/>
          <a:lstStyle/>
          <a:p>
            <a:r>
              <a:rPr lang="fr-FR" sz="2800" dirty="0"/>
              <a:t>3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778C236-C3F7-E842-6F90-157F502B4D26}"/>
              </a:ext>
            </a:extLst>
          </p:cNvPr>
          <p:cNvSpPr txBox="1"/>
          <p:nvPr/>
        </p:nvSpPr>
        <p:spPr>
          <a:xfrm>
            <a:off x="996462" y="1899138"/>
            <a:ext cx="96715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800" dirty="0"/>
              <a:t>A l’issue du recensement, fin avril 2025, chaque collectivité recensée se verra notifier le nombre de contrats finançables par le CNFPT :</a:t>
            </a:r>
          </a:p>
          <a:p>
            <a:pPr algn="just"/>
            <a:endParaRPr lang="fr-FR" sz="1800" dirty="0"/>
          </a:p>
          <a:p>
            <a:pPr marL="285750" indent="-285750" algn="just">
              <a:buFontTx/>
              <a:buChar char="-"/>
            </a:pPr>
            <a:r>
              <a:rPr lang="fr-FR" sz="1800" dirty="0">
                <a:solidFill>
                  <a:srgbClr val="050088"/>
                </a:solidFill>
              </a:rPr>
              <a:t>Par courriel</a:t>
            </a:r>
          </a:p>
          <a:p>
            <a:pPr marL="285750" indent="-285750" algn="just">
              <a:buFontTx/>
              <a:buChar char="-"/>
            </a:pPr>
            <a:r>
              <a:rPr lang="fr-FR" sz="1800" dirty="0">
                <a:solidFill>
                  <a:srgbClr val="050088"/>
                </a:solidFill>
              </a:rPr>
              <a:t>Sur la plateforme apprentissage </a:t>
            </a:r>
            <a:r>
              <a:rPr lang="fr-FR" sz="1800" dirty="0"/>
              <a:t>(tableau de bord de la collectivité). 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C419500-022F-8F93-404E-1E35C17BD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442" y="3653464"/>
            <a:ext cx="6718234" cy="28601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064E238-8471-2321-FDDE-D7CF6929062E}"/>
              </a:ext>
            </a:extLst>
          </p:cNvPr>
          <p:cNvSpPr/>
          <p:nvPr/>
        </p:nvSpPr>
        <p:spPr>
          <a:xfrm>
            <a:off x="330200" y="6256061"/>
            <a:ext cx="330200" cy="424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793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20EA1-094A-FEDE-109F-6EA254EE1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2241A31-3E6D-2A5F-EDF0-D97A93256F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44376"/>
            <a:ext cx="9439656" cy="515129"/>
          </a:xfrm>
        </p:spPr>
        <p:txBody>
          <a:bodyPr>
            <a:normAutofit/>
          </a:bodyPr>
          <a:lstStyle/>
          <a:p>
            <a:r>
              <a:rPr lang="fr-FR" dirty="0"/>
              <a:t>La procédure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AD7981D-76C5-7F4F-D65A-5C9F9E184D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199" y="874027"/>
            <a:ext cx="9665677" cy="649974"/>
          </a:xfrm>
        </p:spPr>
        <p:txBody>
          <a:bodyPr anchor="t">
            <a:normAutofit/>
          </a:bodyPr>
          <a:lstStyle/>
          <a:p>
            <a:r>
              <a:rPr lang="fr-FR" sz="2800" b="1" dirty="0"/>
              <a:t>La demande d’accord préalable de financement APF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F6E117-ECF9-E584-700B-11A38BEE4B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889105" y="451823"/>
            <a:ext cx="580903" cy="407682"/>
          </a:xfrm>
        </p:spPr>
        <p:txBody>
          <a:bodyPr/>
          <a:lstStyle/>
          <a:p>
            <a:r>
              <a:rPr lang="fr-FR" sz="2800" dirty="0"/>
              <a:t>3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5497DC9-34E6-57EF-7468-0653EFF39460}"/>
              </a:ext>
            </a:extLst>
          </p:cNvPr>
          <p:cNvSpPr txBox="1"/>
          <p:nvPr/>
        </p:nvSpPr>
        <p:spPr>
          <a:xfrm>
            <a:off x="838199" y="1683458"/>
            <a:ext cx="33879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800" b="1" dirty="0"/>
              <a:t>La demande d’accord préalable de financement (APF) </a:t>
            </a:r>
            <a:r>
              <a:rPr lang="fr-FR" sz="1800" dirty="0"/>
              <a:t>doit s’effectuer sur la plateforme apprentissage </a:t>
            </a:r>
            <a:r>
              <a:rPr lang="fr-FR" sz="1800" b="1" dirty="0"/>
              <a:t>dans les </a:t>
            </a:r>
            <a:r>
              <a:rPr lang="fr-FR" sz="1800" b="1" dirty="0">
                <a:highlight>
                  <a:srgbClr val="FB6A70"/>
                </a:highlight>
              </a:rPr>
              <a:t>trois mois au plus tôt qui précèdent le début d’exécution du contrat</a:t>
            </a:r>
            <a:r>
              <a:rPr lang="fr-FR" sz="1800" b="1" dirty="0"/>
              <a:t>.</a:t>
            </a:r>
          </a:p>
          <a:p>
            <a:pPr algn="just"/>
            <a:endParaRPr lang="fr-FR" sz="1800" b="1" dirty="0"/>
          </a:p>
          <a:p>
            <a:pPr algn="just"/>
            <a:r>
              <a:rPr lang="fr-FR" sz="1800" dirty="0"/>
              <a:t>Le nombre de demandes ne pourra excéder l’enveloppe allouée à la collectivité.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F7AB880-089F-A32A-8033-3C2E86AB0C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1" b="48935"/>
          <a:stretch/>
        </p:blipFill>
        <p:spPr>
          <a:xfrm>
            <a:off x="4510789" y="2092301"/>
            <a:ext cx="6910089" cy="2196000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8C5B1806-A54A-E6D2-702A-8B595D5E0986}"/>
              </a:ext>
            </a:extLst>
          </p:cNvPr>
          <p:cNvSpPr/>
          <p:nvPr/>
        </p:nvSpPr>
        <p:spPr>
          <a:xfrm>
            <a:off x="5152649" y="3140589"/>
            <a:ext cx="1430215" cy="110197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B7455A8-AF3A-B472-1AD9-4AF100FDCC9D}"/>
              </a:ext>
            </a:extLst>
          </p:cNvPr>
          <p:cNvSpPr txBox="1"/>
          <p:nvPr/>
        </p:nvSpPr>
        <p:spPr>
          <a:xfrm>
            <a:off x="7461738" y="4387995"/>
            <a:ext cx="3762800" cy="120032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50088"/>
                </a:solidFill>
              </a:rPr>
              <a:t>Pour que l’APF soit accordé, il devra être en concordance avec le métier en tension ciblé choisi lors du recensement.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3C1B64AE-255B-FC79-03BD-C36E2CF7AD88}"/>
              </a:ext>
            </a:extLst>
          </p:cNvPr>
          <p:cNvCxnSpPr>
            <a:cxnSpLocks/>
          </p:cNvCxnSpPr>
          <p:nvPr/>
        </p:nvCxnSpPr>
        <p:spPr>
          <a:xfrm>
            <a:off x="6461760" y="4288301"/>
            <a:ext cx="865519" cy="85008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1CD11A5-98C5-7097-E572-5ED4F792FD53}"/>
              </a:ext>
            </a:extLst>
          </p:cNvPr>
          <p:cNvSpPr/>
          <p:nvPr/>
        </p:nvSpPr>
        <p:spPr>
          <a:xfrm>
            <a:off x="330200" y="6256061"/>
            <a:ext cx="330200" cy="424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4941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B5AB6-5586-F483-8333-D6FDED338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4FD5987-EF87-0E7A-BA2D-9D3FC4FF13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44376"/>
            <a:ext cx="9439656" cy="515129"/>
          </a:xfrm>
        </p:spPr>
        <p:txBody>
          <a:bodyPr>
            <a:normAutofit/>
          </a:bodyPr>
          <a:lstStyle/>
          <a:p>
            <a:r>
              <a:rPr lang="fr-FR" dirty="0"/>
              <a:t>La procédure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1BB1F1C-FCD3-BA89-BD8C-EE7BB8BD739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200" y="1081290"/>
            <a:ext cx="9630508" cy="4320143"/>
          </a:xfrm>
        </p:spPr>
        <p:txBody>
          <a:bodyPr anchor="t">
            <a:normAutofit/>
          </a:bodyPr>
          <a:lstStyle/>
          <a:p>
            <a:r>
              <a:rPr lang="fr-FR" sz="2800" b="1" dirty="0">
                <a:solidFill>
                  <a:srgbClr val="050088"/>
                </a:solidFill>
              </a:rPr>
              <a:t>Après validation de l’APF par le CNFPT :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0865A52-36FF-AEF4-71A9-82E656A4E7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889105" y="451823"/>
            <a:ext cx="580903" cy="407682"/>
          </a:xfrm>
        </p:spPr>
        <p:txBody>
          <a:bodyPr/>
          <a:lstStyle/>
          <a:p>
            <a:r>
              <a:rPr lang="fr-FR" sz="2800" dirty="0"/>
              <a:t>3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78880A2-6F5F-9A57-BC20-498006653A0E}"/>
              </a:ext>
            </a:extLst>
          </p:cNvPr>
          <p:cNvSpPr txBox="1"/>
          <p:nvPr/>
        </p:nvSpPr>
        <p:spPr>
          <a:xfrm>
            <a:off x="838200" y="1764649"/>
            <a:ext cx="98574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Une fois l’APF accordé, </a:t>
            </a:r>
            <a:r>
              <a:rPr lang="fr-FR" sz="2800" dirty="0">
                <a:solidFill>
                  <a:schemeClr val="tx2"/>
                </a:solidFill>
              </a:rPr>
              <a:t>le n° d’APF devra être </a:t>
            </a:r>
            <a:r>
              <a:rPr lang="fr-FR" sz="2800" b="1" dirty="0">
                <a:solidFill>
                  <a:schemeClr val="tx2"/>
                </a:solidFill>
              </a:rPr>
              <a:t>communiqué au </a:t>
            </a:r>
            <a:r>
              <a:rPr lang="fr-FR" sz="2800" b="1" dirty="0">
                <a:solidFill>
                  <a:srgbClr val="FB6A70"/>
                </a:solidFill>
              </a:rPr>
              <a:t>CFA</a:t>
            </a:r>
            <a:r>
              <a:rPr lang="fr-FR" sz="2800" dirty="0">
                <a:solidFill>
                  <a:srgbClr val="FB6A70"/>
                </a:solidFill>
              </a:rPr>
              <a:t>, ce n° sera indispensable pour déposer la demande de financement</a:t>
            </a:r>
            <a:r>
              <a:rPr lang="fr-FR" sz="2800" dirty="0"/>
              <a:t>. </a:t>
            </a:r>
          </a:p>
          <a:p>
            <a:endParaRPr lang="fr-FR" sz="2800" dirty="0"/>
          </a:p>
          <a:p>
            <a:r>
              <a:rPr lang="fr-FR" sz="2800" dirty="0"/>
              <a:t>La demande de financement devra être déposée par le CFA sur la plateforme du CNFPT au plus tard </a:t>
            </a:r>
            <a:r>
              <a:rPr lang="fr-FR" sz="2800" b="1" dirty="0"/>
              <a:t>30 jours </a:t>
            </a:r>
            <a:r>
              <a:rPr lang="fr-FR" sz="2800" dirty="0"/>
              <a:t>après la date de début d’exécution du contrat. A défaut, </a:t>
            </a:r>
            <a:r>
              <a:rPr lang="fr-FR" sz="2800" dirty="0">
                <a:solidFill>
                  <a:schemeClr val="tx2"/>
                </a:solidFill>
              </a:rPr>
              <a:t>l’APF délivré à la collectivité deviendra caduc et le contrat retombe dans l’allocation sur l’année en cours</a:t>
            </a:r>
            <a:r>
              <a:rPr lang="fr-FR" sz="2800" dirty="0">
                <a:solidFill>
                  <a:srgbClr val="FB6A70"/>
                </a:solidFill>
              </a:rPr>
              <a:t>.</a:t>
            </a:r>
            <a:r>
              <a:rPr lang="fr-FR" sz="2800" dirty="0"/>
              <a:t> </a:t>
            </a:r>
          </a:p>
          <a:p>
            <a:endParaRPr lang="fr-FR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40BA50-4D19-3A9A-B8FB-34BA6F2C66E7}"/>
              </a:ext>
            </a:extLst>
          </p:cNvPr>
          <p:cNvSpPr/>
          <p:nvPr/>
        </p:nvSpPr>
        <p:spPr>
          <a:xfrm>
            <a:off x="330200" y="6256061"/>
            <a:ext cx="330200" cy="424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9184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514C2-B0C7-F128-F358-3FF6739CD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7C8C7BF-7E05-A418-C407-1F2247B814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44376"/>
            <a:ext cx="9439656" cy="515129"/>
          </a:xfrm>
        </p:spPr>
        <p:txBody>
          <a:bodyPr>
            <a:normAutofit/>
          </a:bodyPr>
          <a:lstStyle/>
          <a:p>
            <a:r>
              <a:rPr lang="fr-FR" dirty="0"/>
              <a:t>La procédure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3BE2066-51AC-E8B6-5083-A19D0C3DEB9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199" y="874027"/>
            <a:ext cx="9618785" cy="515130"/>
          </a:xfrm>
        </p:spPr>
        <p:txBody>
          <a:bodyPr anchor="t">
            <a:normAutofit/>
          </a:bodyPr>
          <a:lstStyle/>
          <a:p>
            <a:r>
              <a:rPr lang="fr-FR" sz="2800" b="1" dirty="0"/>
              <a:t>Aide mémoire sur les dates limites du dispositif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79485AB-924C-6A3A-F4E4-DD5B1A8765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889105" y="451823"/>
            <a:ext cx="580903" cy="407682"/>
          </a:xfrm>
        </p:spPr>
        <p:txBody>
          <a:bodyPr/>
          <a:lstStyle/>
          <a:p>
            <a:r>
              <a:rPr lang="fr-FR" sz="2800" dirty="0"/>
              <a:t>3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B536D2F-2B16-FE17-5B13-D2C59A4C4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556" y="2612127"/>
            <a:ext cx="10150549" cy="1627773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0482DA26-A1DF-8FB5-7D71-9F228925EF7E}"/>
              </a:ext>
            </a:extLst>
          </p:cNvPr>
          <p:cNvSpPr/>
          <p:nvPr/>
        </p:nvSpPr>
        <p:spPr>
          <a:xfrm>
            <a:off x="1558385" y="3220011"/>
            <a:ext cx="397646" cy="397646"/>
          </a:xfrm>
          <a:prstGeom prst="ellipse">
            <a:avLst/>
          </a:prstGeom>
          <a:solidFill>
            <a:srgbClr val="EF8709"/>
          </a:solidFill>
          <a:ln>
            <a:solidFill>
              <a:srgbClr val="EF8709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1D611FA-375C-F683-6068-FF35D0B974A4}"/>
              </a:ext>
            </a:extLst>
          </p:cNvPr>
          <p:cNvSpPr/>
          <p:nvPr/>
        </p:nvSpPr>
        <p:spPr>
          <a:xfrm>
            <a:off x="3181930" y="3181853"/>
            <a:ext cx="397646" cy="397646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C031DBA7-B07E-AB3D-7714-473A34912340}"/>
              </a:ext>
            </a:extLst>
          </p:cNvPr>
          <p:cNvSpPr/>
          <p:nvPr/>
        </p:nvSpPr>
        <p:spPr>
          <a:xfrm>
            <a:off x="4168171" y="3230176"/>
            <a:ext cx="397646" cy="397646"/>
          </a:xfrm>
          <a:prstGeom prst="ellipse">
            <a:avLst/>
          </a:prstGeom>
          <a:noFill/>
          <a:ln>
            <a:solidFill>
              <a:schemeClr val="accent6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F1B30E3-75A6-4A36-75E9-FF9C08CFDA05}"/>
              </a:ext>
            </a:extLst>
          </p:cNvPr>
          <p:cNvSpPr/>
          <p:nvPr/>
        </p:nvSpPr>
        <p:spPr>
          <a:xfrm>
            <a:off x="5249945" y="3230176"/>
            <a:ext cx="397646" cy="39764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-173612"/>
              <a:satOff val="-4460"/>
              <a:lumOff val="-6618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3" name="Flèche droite 7">
            <a:extLst>
              <a:ext uri="{FF2B5EF4-FFF2-40B4-BE49-F238E27FC236}">
                <a16:creationId xmlns:a16="http://schemas.microsoft.com/office/drawing/2014/main" id="{36E99274-54A0-2087-6DAD-78A292EA8B41}"/>
              </a:ext>
            </a:extLst>
          </p:cNvPr>
          <p:cNvSpPr/>
          <p:nvPr/>
        </p:nvSpPr>
        <p:spPr>
          <a:xfrm>
            <a:off x="5783382" y="3177249"/>
            <a:ext cx="936143" cy="503499"/>
          </a:xfrm>
          <a:prstGeom prst="rightArrow">
            <a:avLst/>
          </a:prstGeom>
          <a:solidFill>
            <a:srgbClr val="66CCFF"/>
          </a:solidFill>
          <a:ln w="9525">
            <a:solidFill>
              <a:srgbClr val="00B0F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350" dirty="0">
                <a:solidFill>
                  <a:srgbClr val="FF0000"/>
                </a:solidFill>
              </a:rPr>
              <a:t>30 jours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D3A1F3E-0EDE-2D1A-E126-A4236AD925DE}"/>
              </a:ext>
            </a:extLst>
          </p:cNvPr>
          <p:cNvSpPr/>
          <p:nvPr/>
        </p:nvSpPr>
        <p:spPr>
          <a:xfrm>
            <a:off x="6907355" y="3213285"/>
            <a:ext cx="397646" cy="39764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-347224"/>
              <a:satOff val="-8919"/>
              <a:lumOff val="-13236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66CBC24A-BCB2-B15C-AC9B-4F5AB5848F2F}"/>
              </a:ext>
            </a:extLst>
          </p:cNvPr>
          <p:cNvSpPr/>
          <p:nvPr/>
        </p:nvSpPr>
        <p:spPr>
          <a:xfrm>
            <a:off x="7635703" y="3237596"/>
            <a:ext cx="397646" cy="397646"/>
          </a:xfrm>
          <a:prstGeom prst="ellipse">
            <a:avLst/>
          </a:prstGeom>
          <a:noFill/>
          <a:ln>
            <a:solidFill>
              <a:schemeClr val="accent6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C60255D9-B668-A3A4-3F41-4DACE52F6CF4}"/>
              </a:ext>
            </a:extLst>
          </p:cNvPr>
          <p:cNvSpPr/>
          <p:nvPr/>
        </p:nvSpPr>
        <p:spPr>
          <a:xfrm>
            <a:off x="8393982" y="3250184"/>
            <a:ext cx="397646" cy="39764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-520836"/>
              <a:satOff val="-13379"/>
              <a:lumOff val="-19853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7" name="Forme libre 6">
            <a:extLst>
              <a:ext uri="{FF2B5EF4-FFF2-40B4-BE49-F238E27FC236}">
                <a16:creationId xmlns:a16="http://schemas.microsoft.com/office/drawing/2014/main" id="{74C0A215-27E6-39E2-CD47-166AEB14D6BD}"/>
              </a:ext>
            </a:extLst>
          </p:cNvPr>
          <p:cNvSpPr/>
          <p:nvPr/>
        </p:nvSpPr>
        <p:spPr>
          <a:xfrm>
            <a:off x="2426675" y="1332059"/>
            <a:ext cx="2229494" cy="1590585"/>
          </a:xfrm>
          <a:custGeom>
            <a:avLst/>
            <a:gdLst>
              <a:gd name="connsiteX0" fmla="*/ 0 w 1808393"/>
              <a:gd name="connsiteY0" fmla="*/ 0 h 1590585"/>
              <a:gd name="connsiteX1" fmla="*/ 1808393 w 1808393"/>
              <a:gd name="connsiteY1" fmla="*/ 0 h 1590585"/>
              <a:gd name="connsiteX2" fmla="*/ 1808393 w 1808393"/>
              <a:gd name="connsiteY2" fmla="*/ 1590585 h 1590585"/>
              <a:gd name="connsiteX3" fmla="*/ 0 w 1808393"/>
              <a:gd name="connsiteY3" fmla="*/ 1590585 h 1590585"/>
              <a:gd name="connsiteX4" fmla="*/ 0 w 1808393"/>
              <a:gd name="connsiteY4" fmla="*/ 0 h 1590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393" h="1590585">
                <a:moveTo>
                  <a:pt x="0" y="0"/>
                </a:moveTo>
                <a:lnTo>
                  <a:pt x="1808393" y="0"/>
                </a:lnTo>
                <a:lnTo>
                  <a:pt x="1808393" y="1590585"/>
                </a:lnTo>
                <a:lnTo>
                  <a:pt x="0" y="159058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232" tIns="78232" rIns="78232" bIns="78232" numCol="1" spcCol="1270" anchor="b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kern="1200" dirty="0">
                <a:solidFill>
                  <a:srgbClr val="EF8709"/>
                </a:solidFill>
              </a:rPr>
              <a:t>Demande accord préalable de financement (APF) par l’employeur au CNFPT</a:t>
            </a:r>
          </a:p>
          <a:p>
            <a:pPr lvl="0" algn="ctr" defTabSz="488950">
              <a:spcBef>
                <a:spcPct val="0"/>
              </a:spcBef>
              <a:spcAft>
                <a:spcPct val="35000"/>
              </a:spcAft>
            </a:pPr>
            <a:r>
              <a:rPr lang="fr-FR" sz="1100" b="1" kern="1200" dirty="0">
                <a:solidFill>
                  <a:srgbClr val="FF0000"/>
                </a:solidFill>
              </a:rPr>
              <a:t>Dans les 3 mois avant </a:t>
            </a:r>
            <a:r>
              <a:rPr lang="fr-FR" sz="1100" kern="1200" dirty="0">
                <a:solidFill>
                  <a:schemeClr val="tx1"/>
                </a:solidFill>
              </a:rPr>
              <a:t>la date de début d’exécution du contrat </a:t>
            </a:r>
            <a:r>
              <a:rPr lang="fr-FR" sz="1100" b="1" kern="1200" dirty="0">
                <a:solidFill>
                  <a:schemeClr val="tx1"/>
                </a:solidFill>
              </a:rPr>
              <a:t>déclarée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7419260-26A9-70D9-0A68-371A74C05FA8}"/>
              </a:ext>
            </a:extLst>
          </p:cNvPr>
          <p:cNvSpPr txBox="1"/>
          <p:nvPr/>
        </p:nvSpPr>
        <p:spPr>
          <a:xfrm>
            <a:off x="838199" y="3920531"/>
            <a:ext cx="1682263" cy="6349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2682" tIns="122682" rIns="122682" bIns="122682" numCol="1" spcCol="1270" anchor="t" anchorCtr="0">
            <a:noAutofit/>
          </a:bodyPr>
          <a:lstStyle/>
          <a:p>
            <a:pPr algn="ctr" defTabSz="7667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1" dirty="0">
                <a:solidFill>
                  <a:srgbClr val="EF8709"/>
                </a:solidFill>
              </a:rPr>
              <a:t>Recensement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A712750C-7923-3391-0346-3B93F0B0A31D}"/>
              </a:ext>
            </a:extLst>
          </p:cNvPr>
          <p:cNvCxnSpPr/>
          <p:nvPr/>
        </p:nvCxnSpPr>
        <p:spPr>
          <a:xfrm>
            <a:off x="1674305" y="4343625"/>
            <a:ext cx="0" cy="5655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83D54F59-6753-272F-2371-15FA1CEF4955}"/>
              </a:ext>
            </a:extLst>
          </p:cNvPr>
          <p:cNvSpPr txBox="1"/>
          <p:nvPr/>
        </p:nvSpPr>
        <p:spPr>
          <a:xfrm>
            <a:off x="1060350" y="5040473"/>
            <a:ext cx="1366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À défaut</a:t>
            </a:r>
            <a:r>
              <a:rPr lang="fr-FR" sz="1200" dirty="0"/>
              <a:t>, </a:t>
            </a:r>
            <a:r>
              <a:rPr lang="fr-FR" sz="1200" b="1" dirty="0">
                <a:solidFill>
                  <a:srgbClr val="FF0000"/>
                </a:solidFill>
              </a:rPr>
              <a:t>impossible d’obtenir un APF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F944D050-995E-3A1A-D287-569C3831DD3A}"/>
              </a:ext>
            </a:extLst>
          </p:cNvPr>
          <p:cNvCxnSpPr>
            <a:cxnSpLocks/>
          </p:cNvCxnSpPr>
          <p:nvPr/>
        </p:nvCxnSpPr>
        <p:spPr>
          <a:xfrm flipV="1">
            <a:off x="4494956" y="2743347"/>
            <a:ext cx="194262" cy="459259"/>
          </a:xfrm>
          <a:prstGeom prst="straightConnector1">
            <a:avLst/>
          </a:prstGeom>
          <a:ln w="28575">
            <a:solidFill>
              <a:schemeClr val="accent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rme libre 36">
            <a:extLst>
              <a:ext uri="{FF2B5EF4-FFF2-40B4-BE49-F238E27FC236}">
                <a16:creationId xmlns:a16="http://schemas.microsoft.com/office/drawing/2014/main" id="{2F616F8B-E17F-8B64-1D7C-8361027B5E13}"/>
              </a:ext>
            </a:extLst>
          </p:cNvPr>
          <p:cNvSpPr/>
          <p:nvPr/>
        </p:nvSpPr>
        <p:spPr>
          <a:xfrm>
            <a:off x="4592087" y="1501773"/>
            <a:ext cx="1392033" cy="1161404"/>
          </a:xfrm>
          <a:custGeom>
            <a:avLst/>
            <a:gdLst>
              <a:gd name="connsiteX0" fmla="*/ 0 w 1131193"/>
              <a:gd name="connsiteY0" fmla="*/ 0 h 1590585"/>
              <a:gd name="connsiteX1" fmla="*/ 1131193 w 1131193"/>
              <a:gd name="connsiteY1" fmla="*/ 0 h 1590585"/>
              <a:gd name="connsiteX2" fmla="*/ 1131193 w 1131193"/>
              <a:gd name="connsiteY2" fmla="*/ 1590585 h 1590585"/>
              <a:gd name="connsiteX3" fmla="*/ 0 w 1131193"/>
              <a:gd name="connsiteY3" fmla="*/ 1590585 h 1590585"/>
              <a:gd name="connsiteX4" fmla="*/ 0 w 1131193"/>
              <a:gd name="connsiteY4" fmla="*/ 0 h 1590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193" h="1590585">
                <a:moveTo>
                  <a:pt x="0" y="0"/>
                </a:moveTo>
                <a:lnTo>
                  <a:pt x="1131193" y="0"/>
                </a:lnTo>
                <a:lnTo>
                  <a:pt x="1131193" y="1590585"/>
                </a:lnTo>
                <a:lnTo>
                  <a:pt x="0" y="1590585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6"/>
            </a:solidFill>
            <a:prstDash val="dash"/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232" tIns="78232" rIns="78232" bIns="78232" numCol="1" spcCol="1270" anchor="t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dirty="0">
                <a:solidFill>
                  <a:schemeClr val="accent6"/>
                </a:solidFill>
              </a:rPr>
              <a:t>Délivrance de l’APF </a:t>
            </a:r>
            <a:r>
              <a:rPr lang="fr-FR" sz="1050" dirty="0">
                <a:solidFill>
                  <a:schemeClr val="accent6"/>
                </a:solidFill>
              </a:rPr>
              <a:t>par CNFPT </a:t>
            </a:r>
          </a:p>
          <a:p>
            <a:pPr marL="171450" lvl="0" indent="-17145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fr-FR" sz="1050" b="1" dirty="0">
                <a:solidFill>
                  <a:schemeClr val="accent1">
                    <a:lumMod val="75000"/>
                  </a:schemeClr>
                </a:solidFill>
              </a:rPr>
              <a:t>Communication du n° d’APF à l’OFA par la collectivité</a:t>
            </a:r>
          </a:p>
        </p:txBody>
      </p:sp>
      <p:sp>
        <p:nvSpPr>
          <p:cNvPr id="23" name="Forme libre 14">
            <a:extLst>
              <a:ext uri="{FF2B5EF4-FFF2-40B4-BE49-F238E27FC236}">
                <a16:creationId xmlns:a16="http://schemas.microsoft.com/office/drawing/2014/main" id="{7473490C-3B87-8FD2-C675-8BE9CF82EA73}"/>
              </a:ext>
            </a:extLst>
          </p:cNvPr>
          <p:cNvSpPr/>
          <p:nvPr/>
        </p:nvSpPr>
        <p:spPr>
          <a:xfrm>
            <a:off x="4834813" y="3835272"/>
            <a:ext cx="1233487" cy="745254"/>
          </a:xfrm>
          <a:custGeom>
            <a:avLst/>
            <a:gdLst>
              <a:gd name="connsiteX0" fmla="*/ 0 w 1233487"/>
              <a:gd name="connsiteY0" fmla="*/ 0 h 1590585"/>
              <a:gd name="connsiteX1" fmla="*/ 1233487 w 1233487"/>
              <a:gd name="connsiteY1" fmla="*/ 0 h 1590585"/>
              <a:gd name="connsiteX2" fmla="*/ 1233487 w 1233487"/>
              <a:gd name="connsiteY2" fmla="*/ 1590585 h 1590585"/>
              <a:gd name="connsiteX3" fmla="*/ 0 w 1233487"/>
              <a:gd name="connsiteY3" fmla="*/ 1590585 h 1590585"/>
              <a:gd name="connsiteX4" fmla="*/ 0 w 1233487"/>
              <a:gd name="connsiteY4" fmla="*/ 0 h 1590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3487" h="1590585">
                <a:moveTo>
                  <a:pt x="0" y="0"/>
                </a:moveTo>
                <a:lnTo>
                  <a:pt x="1233487" y="0"/>
                </a:lnTo>
                <a:lnTo>
                  <a:pt x="1233487" y="1590585"/>
                </a:lnTo>
                <a:lnTo>
                  <a:pt x="0" y="159058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232" tIns="78232" rIns="78232" bIns="78232" numCol="1" spcCol="1270" anchor="t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dirty="0">
                <a:solidFill>
                  <a:srgbClr val="92D050"/>
                </a:solidFill>
              </a:rPr>
              <a:t>Date début exécution du contrat</a:t>
            </a:r>
            <a:r>
              <a:rPr lang="fr-FR" sz="1400" b="1" kern="1200" dirty="0">
                <a:solidFill>
                  <a:schemeClr val="tx1"/>
                </a:solidFill>
              </a:rPr>
              <a:t>*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DC5C3569-2553-274A-578F-0E98CDCA6134}"/>
              </a:ext>
            </a:extLst>
          </p:cNvPr>
          <p:cNvCxnSpPr>
            <a:cxnSpLocks/>
          </p:cNvCxnSpPr>
          <p:nvPr/>
        </p:nvCxnSpPr>
        <p:spPr>
          <a:xfrm>
            <a:off x="5343260" y="4528756"/>
            <a:ext cx="0" cy="5117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274222FD-8E78-2F79-87E6-CFD0A7FF2222}"/>
              </a:ext>
            </a:extLst>
          </p:cNvPr>
          <p:cNvSpPr txBox="1"/>
          <p:nvPr/>
        </p:nvSpPr>
        <p:spPr>
          <a:xfrm>
            <a:off x="4765605" y="4995587"/>
            <a:ext cx="13663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Au-delà de cette date, il est plus possible </a:t>
            </a:r>
            <a:r>
              <a:rPr lang="fr-FR" sz="1200" b="1" dirty="0">
                <a:solidFill>
                  <a:srgbClr val="FF0000"/>
                </a:solidFill>
              </a:rPr>
              <a:t>de demander un APF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85BC7B46-BDA5-DE79-121B-E03DA9AAEEC4}"/>
              </a:ext>
            </a:extLst>
          </p:cNvPr>
          <p:cNvSpPr txBox="1"/>
          <p:nvPr/>
        </p:nvSpPr>
        <p:spPr>
          <a:xfrm>
            <a:off x="4689218" y="6011250"/>
            <a:ext cx="151909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50" i="1" dirty="0"/>
              <a:t>* 80% des contrats débutent en </a:t>
            </a:r>
            <a:r>
              <a:rPr lang="fr-FR" sz="1000" i="1" dirty="0"/>
              <a:t>septembre</a:t>
            </a:r>
            <a:endParaRPr lang="fr-FR" sz="750" i="1" dirty="0"/>
          </a:p>
        </p:txBody>
      </p:sp>
      <p:sp>
        <p:nvSpPr>
          <p:cNvPr id="29" name="Forme libre 21">
            <a:extLst>
              <a:ext uri="{FF2B5EF4-FFF2-40B4-BE49-F238E27FC236}">
                <a16:creationId xmlns:a16="http://schemas.microsoft.com/office/drawing/2014/main" id="{AB3296DD-EFF0-6D0D-F39C-F908616A4F4D}"/>
              </a:ext>
            </a:extLst>
          </p:cNvPr>
          <p:cNvSpPr/>
          <p:nvPr/>
        </p:nvSpPr>
        <p:spPr>
          <a:xfrm>
            <a:off x="6456188" y="1323800"/>
            <a:ext cx="1356932" cy="1590585"/>
          </a:xfrm>
          <a:custGeom>
            <a:avLst/>
            <a:gdLst>
              <a:gd name="connsiteX0" fmla="*/ 0 w 1131193"/>
              <a:gd name="connsiteY0" fmla="*/ 0 h 1590585"/>
              <a:gd name="connsiteX1" fmla="*/ 1131193 w 1131193"/>
              <a:gd name="connsiteY1" fmla="*/ 0 h 1590585"/>
              <a:gd name="connsiteX2" fmla="*/ 1131193 w 1131193"/>
              <a:gd name="connsiteY2" fmla="*/ 1590585 h 1590585"/>
              <a:gd name="connsiteX3" fmla="*/ 0 w 1131193"/>
              <a:gd name="connsiteY3" fmla="*/ 1590585 h 1590585"/>
              <a:gd name="connsiteX4" fmla="*/ 0 w 1131193"/>
              <a:gd name="connsiteY4" fmla="*/ 0 h 1590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193" h="1590585">
                <a:moveTo>
                  <a:pt x="0" y="0"/>
                </a:moveTo>
                <a:lnTo>
                  <a:pt x="1131193" y="0"/>
                </a:lnTo>
                <a:lnTo>
                  <a:pt x="1131193" y="1590585"/>
                </a:lnTo>
                <a:lnTo>
                  <a:pt x="0" y="159058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232" tIns="78232" rIns="78232" bIns="78232" numCol="1" spcCol="1270" anchor="b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200" b="1" kern="1200" dirty="0">
                <a:solidFill>
                  <a:srgbClr val="00B0F0"/>
                </a:solidFill>
              </a:rPr>
              <a:t>Dépôt demande  financement par OFA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050" b="1" kern="1200" dirty="0">
                <a:solidFill>
                  <a:srgbClr val="FF0000"/>
                </a:solidFill>
              </a:rPr>
              <a:t>Dans les 30 jours </a:t>
            </a:r>
            <a:r>
              <a:rPr lang="fr-FR" sz="1050" b="0" kern="1200" dirty="0">
                <a:solidFill>
                  <a:schemeClr val="tx1"/>
                </a:solidFill>
              </a:rPr>
              <a:t>suivant la date </a:t>
            </a:r>
            <a:r>
              <a:rPr lang="fr-FR" sz="1050" dirty="0">
                <a:solidFill>
                  <a:schemeClr val="tx1"/>
                </a:solidFill>
              </a:rPr>
              <a:t>de début d’exécution du contrat </a:t>
            </a:r>
            <a:r>
              <a:rPr lang="fr-FR" sz="1050" b="1" dirty="0">
                <a:solidFill>
                  <a:schemeClr val="tx1"/>
                </a:solidFill>
              </a:rPr>
              <a:t>déclarée</a:t>
            </a:r>
            <a:r>
              <a:rPr lang="fr-FR" sz="1050" dirty="0">
                <a:solidFill>
                  <a:schemeClr val="tx1"/>
                </a:solidFill>
              </a:rPr>
              <a:t> dans l’APF</a:t>
            </a: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304F318D-2827-4335-083F-B27F9A61742E}"/>
              </a:ext>
            </a:extLst>
          </p:cNvPr>
          <p:cNvCxnSpPr/>
          <p:nvPr/>
        </p:nvCxnSpPr>
        <p:spPr>
          <a:xfrm flipV="1">
            <a:off x="7934711" y="1960284"/>
            <a:ext cx="415364" cy="1216965"/>
          </a:xfrm>
          <a:prstGeom prst="straightConnector1">
            <a:avLst/>
          </a:prstGeom>
          <a:ln w="28575">
            <a:solidFill>
              <a:schemeClr val="accent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orme libre 35">
            <a:extLst>
              <a:ext uri="{FF2B5EF4-FFF2-40B4-BE49-F238E27FC236}">
                <a16:creationId xmlns:a16="http://schemas.microsoft.com/office/drawing/2014/main" id="{23091765-E5B6-E1BF-6C0A-A8C278B12E00}"/>
              </a:ext>
            </a:extLst>
          </p:cNvPr>
          <p:cNvSpPr/>
          <p:nvPr/>
        </p:nvSpPr>
        <p:spPr>
          <a:xfrm>
            <a:off x="8127664" y="1344694"/>
            <a:ext cx="1909942" cy="555244"/>
          </a:xfrm>
          <a:custGeom>
            <a:avLst/>
            <a:gdLst>
              <a:gd name="connsiteX0" fmla="*/ 0 w 1131193"/>
              <a:gd name="connsiteY0" fmla="*/ 0 h 1590585"/>
              <a:gd name="connsiteX1" fmla="*/ 1131193 w 1131193"/>
              <a:gd name="connsiteY1" fmla="*/ 0 h 1590585"/>
              <a:gd name="connsiteX2" fmla="*/ 1131193 w 1131193"/>
              <a:gd name="connsiteY2" fmla="*/ 1590585 h 1590585"/>
              <a:gd name="connsiteX3" fmla="*/ 0 w 1131193"/>
              <a:gd name="connsiteY3" fmla="*/ 1590585 h 1590585"/>
              <a:gd name="connsiteX4" fmla="*/ 0 w 1131193"/>
              <a:gd name="connsiteY4" fmla="*/ 0 h 1590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193" h="1590585">
                <a:moveTo>
                  <a:pt x="0" y="0"/>
                </a:moveTo>
                <a:lnTo>
                  <a:pt x="1131193" y="0"/>
                </a:lnTo>
                <a:lnTo>
                  <a:pt x="1131193" y="1590585"/>
                </a:lnTo>
                <a:lnTo>
                  <a:pt x="0" y="1590585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6"/>
            </a:solidFill>
            <a:prstDash val="dash"/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232" tIns="78232" rIns="78232" bIns="78232" numCol="1" spcCol="1270" anchor="t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dirty="0">
                <a:solidFill>
                  <a:schemeClr val="accent6"/>
                </a:solidFill>
              </a:rPr>
              <a:t>Délivrance de l’APC </a:t>
            </a:r>
            <a:r>
              <a:rPr lang="fr-FR" sz="1100" dirty="0">
                <a:solidFill>
                  <a:schemeClr val="accent6"/>
                </a:solidFill>
              </a:rPr>
              <a:t>par le CNFPT</a:t>
            </a:r>
          </a:p>
        </p:txBody>
      </p:sp>
      <p:sp>
        <p:nvSpPr>
          <p:cNvPr id="32" name="Forme libre 23">
            <a:extLst>
              <a:ext uri="{FF2B5EF4-FFF2-40B4-BE49-F238E27FC236}">
                <a16:creationId xmlns:a16="http://schemas.microsoft.com/office/drawing/2014/main" id="{8B4873B9-884B-2B72-E19B-A782E40D8675}"/>
              </a:ext>
            </a:extLst>
          </p:cNvPr>
          <p:cNvSpPr/>
          <p:nvPr/>
        </p:nvSpPr>
        <p:spPr>
          <a:xfrm>
            <a:off x="8033349" y="3808540"/>
            <a:ext cx="1131193" cy="1187047"/>
          </a:xfrm>
          <a:custGeom>
            <a:avLst/>
            <a:gdLst>
              <a:gd name="connsiteX0" fmla="*/ 0 w 1131193"/>
              <a:gd name="connsiteY0" fmla="*/ 0 h 1590585"/>
              <a:gd name="connsiteX1" fmla="*/ 1131193 w 1131193"/>
              <a:gd name="connsiteY1" fmla="*/ 0 h 1590585"/>
              <a:gd name="connsiteX2" fmla="*/ 1131193 w 1131193"/>
              <a:gd name="connsiteY2" fmla="*/ 1590585 h 1590585"/>
              <a:gd name="connsiteX3" fmla="*/ 0 w 1131193"/>
              <a:gd name="connsiteY3" fmla="*/ 1590585 h 1590585"/>
              <a:gd name="connsiteX4" fmla="*/ 0 w 1131193"/>
              <a:gd name="connsiteY4" fmla="*/ 0 h 1590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193" h="1590585">
                <a:moveTo>
                  <a:pt x="0" y="0"/>
                </a:moveTo>
                <a:lnTo>
                  <a:pt x="1131193" y="0"/>
                </a:lnTo>
                <a:lnTo>
                  <a:pt x="1131193" y="1590585"/>
                </a:lnTo>
                <a:lnTo>
                  <a:pt x="0" y="159058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232" tIns="78232" rIns="78232" bIns="78232" numCol="1" spcCol="1270" anchor="t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kern="1200" dirty="0">
                <a:solidFill>
                  <a:srgbClr val="92D050"/>
                </a:solidFill>
              </a:rPr>
              <a:t>Date fin contrat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3E4C2D-FB7A-A7D4-DBF4-8F826996CFDB}"/>
              </a:ext>
            </a:extLst>
          </p:cNvPr>
          <p:cNvSpPr/>
          <p:nvPr/>
        </p:nvSpPr>
        <p:spPr>
          <a:xfrm>
            <a:off x="330200" y="6256061"/>
            <a:ext cx="330200" cy="424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4559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85320-78E5-8D5E-1657-598339882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BFF8E55-6FD5-9CA9-94A1-E3DB413C13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44376"/>
            <a:ext cx="9439656" cy="515129"/>
          </a:xfrm>
        </p:spPr>
        <p:txBody>
          <a:bodyPr>
            <a:normAutofit/>
          </a:bodyPr>
          <a:lstStyle/>
          <a:p>
            <a:r>
              <a:rPr lang="fr-FR" dirty="0"/>
              <a:t>La procédure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C41C2C4-4FE2-5BEF-B55D-AFF388E9BA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199" y="874027"/>
            <a:ext cx="9618785" cy="515130"/>
          </a:xfrm>
        </p:spPr>
        <p:txBody>
          <a:bodyPr anchor="t">
            <a:normAutofit/>
          </a:bodyPr>
          <a:lstStyle/>
          <a:p>
            <a:r>
              <a:rPr lang="fr-FR" sz="2800" b="1" dirty="0"/>
              <a:t>Conseils importants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7AE240B-E841-AEDE-52A0-2584FF135F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889105" y="451823"/>
            <a:ext cx="580903" cy="407682"/>
          </a:xfrm>
        </p:spPr>
        <p:txBody>
          <a:bodyPr/>
          <a:lstStyle/>
          <a:p>
            <a:r>
              <a:rPr lang="fr-FR" sz="2800" dirty="0"/>
              <a:t>3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92AE3CB-6524-D123-4E67-4B0051018C7E}"/>
              </a:ext>
            </a:extLst>
          </p:cNvPr>
          <p:cNvSpPr txBox="1"/>
          <p:nvPr/>
        </p:nvSpPr>
        <p:spPr>
          <a:xfrm>
            <a:off x="659072" y="1396888"/>
            <a:ext cx="96187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800" b="1" dirty="0"/>
              <a:t>La collectivité doit faire le nécessaire pour </a:t>
            </a:r>
            <a:r>
              <a:rPr lang="fr-FR" sz="1800" b="1" dirty="0">
                <a:solidFill>
                  <a:srgbClr val="FB6A70"/>
                </a:solidFill>
              </a:rPr>
              <a:t>mettre à jour </a:t>
            </a:r>
            <a:r>
              <a:rPr lang="fr-FR" sz="1800" b="1" dirty="0"/>
              <a:t>ses comptes de connexion à IEL : en effet, le même compte IEL devra être utilisé pour l’ensemble des procédures de recensement et de demande d’APF.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20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/>
              <a:t>Utilisation du dernier modèle de CERFA en cours (CERFA 10103-10)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F32E407-37FB-B60B-FB93-A068F763D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742" y="3034687"/>
            <a:ext cx="4976814" cy="3478937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8A7E87C0-F290-89DE-BEB1-D85D627DA9D5}"/>
              </a:ext>
            </a:extLst>
          </p:cNvPr>
          <p:cNvSpPr/>
          <p:nvPr/>
        </p:nvSpPr>
        <p:spPr>
          <a:xfrm>
            <a:off x="5989258" y="3429000"/>
            <a:ext cx="2158279" cy="11664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71409E6-77E4-0D0A-D275-AF4E73AE3F36}"/>
              </a:ext>
            </a:extLst>
          </p:cNvPr>
          <p:cNvSpPr/>
          <p:nvPr/>
        </p:nvSpPr>
        <p:spPr>
          <a:xfrm>
            <a:off x="8253046" y="4310771"/>
            <a:ext cx="3139994" cy="17235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C44FED-EFCD-D370-8C00-19079727165C}"/>
              </a:ext>
            </a:extLst>
          </p:cNvPr>
          <p:cNvSpPr/>
          <p:nvPr/>
        </p:nvSpPr>
        <p:spPr>
          <a:xfrm>
            <a:off x="330200" y="6256061"/>
            <a:ext cx="330200" cy="424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6079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4F912A7-7255-19B0-9CD1-FAD3EB2A3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86328"/>
            <a:ext cx="11582400" cy="6439704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9B74BD4-2B8D-69F2-1940-548287246D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sz="2400" dirty="0"/>
              <a:t>1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E0B3707-FCCE-EC1A-3BF4-48C9E88D3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3700" y="186328"/>
            <a:ext cx="13335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82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F4B85-05F4-324C-ACD1-DDE1C06AA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90761B1-F9DB-85A4-E7D4-C5E2FA02FD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44376"/>
            <a:ext cx="9439656" cy="933439"/>
          </a:xfrm>
        </p:spPr>
        <p:txBody>
          <a:bodyPr>
            <a:normAutofit/>
          </a:bodyPr>
          <a:lstStyle/>
          <a:p>
            <a:r>
              <a:rPr lang="fr-FR" dirty="0"/>
              <a:t>Les modifications de la plateforme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0E762B-9FE6-B7C3-40CB-610986ADA9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924274" y="466345"/>
            <a:ext cx="580903" cy="407682"/>
          </a:xfrm>
        </p:spPr>
        <p:txBody>
          <a:bodyPr/>
          <a:lstStyle/>
          <a:p>
            <a:r>
              <a:rPr lang="fr-FR" sz="2800" dirty="0"/>
              <a:t>3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4C4FCD5-602B-8D86-EC82-339C5679782C}"/>
              </a:ext>
            </a:extLst>
          </p:cNvPr>
          <p:cNvSpPr txBox="1"/>
          <p:nvPr/>
        </p:nvSpPr>
        <p:spPr>
          <a:xfrm>
            <a:off x="838200" y="701814"/>
            <a:ext cx="1028090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2"/>
                </a:solidFill>
              </a:rPr>
              <a:t>Nouvelle fonctionnalité : signaler une rupture de contrat</a:t>
            </a:r>
          </a:p>
          <a:p>
            <a:r>
              <a:rPr lang="fr-FR" dirty="0"/>
              <a:t>Le signalement pourra être effectué </a:t>
            </a:r>
            <a:r>
              <a:rPr lang="fr-FR" dirty="0">
                <a:highlight>
                  <a:srgbClr val="FB6A70"/>
                </a:highlight>
              </a:rPr>
              <a:t>soit par les collectivités soit par les organismes de formations</a:t>
            </a:r>
            <a:r>
              <a:rPr lang="fr-FR" dirty="0"/>
              <a:t>. Il a pour but de </a:t>
            </a:r>
            <a:r>
              <a:rPr lang="fr-FR" b="1" dirty="0"/>
              <a:t>stopper les paiements d’échéances et d’éviter les trop-perçus.</a:t>
            </a:r>
          </a:p>
          <a:p>
            <a:r>
              <a:rPr lang="fr-FR" dirty="0"/>
              <a:t>Se rendre dans « signaler une rupture » du tableau de bord puis cliquer sur « signaler une rupture »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Un mail sera ensuite envoyé au CFA et à la collectivité afin d’indiquer qu’une rupture a été signalée. Le CFA devra revenir sur la plateforme pour effectuer </a:t>
            </a:r>
            <a:r>
              <a:rPr lang="fr-FR" dirty="0">
                <a:highlight>
                  <a:srgbClr val="FB6A70"/>
                </a:highlight>
              </a:rPr>
              <a:t>un avenant de résiliation</a:t>
            </a:r>
            <a:r>
              <a:rPr lang="fr-FR" dirty="0"/>
              <a:t>.</a:t>
            </a:r>
          </a:p>
          <a:p>
            <a:r>
              <a:rPr lang="fr-FR" dirty="0"/>
              <a:t>Le signalement d’une rupture sera affiché au niveau de l’écran de résultat des demandes de financement par ce symbole : </a:t>
            </a:r>
          </a:p>
          <a:p>
            <a:r>
              <a:rPr lang="fr-FR" dirty="0"/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1291A80-EBB7-7EFC-CF03-F2B7DF0B3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973" y="2307804"/>
            <a:ext cx="4912418" cy="1895731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E2F77444-DA9C-F1A0-3E89-40C40D9C5557}"/>
              </a:ext>
            </a:extLst>
          </p:cNvPr>
          <p:cNvSpPr/>
          <p:nvPr/>
        </p:nvSpPr>
        <p:spPr>
          <a:xfrm>
            <a:off x="1667802" y="2732111"/>
            <a:ext cx="1652954" cy="85164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2681E69-301E-1F82-38D9-EB91BE9C1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227" y="5321970"/>
            <a:ext cx="762000" cy="468385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44F91713-CC8D-87D9-7695-F4D014862E46}"/>
              </a:ext>
            </a:extLst>
          </p:cNvPr>
          <p:cNvCxnSpPr>
            <a:cxnSpLocks/>
          </p:cNvCxnSpPr>
          <p:nvPr/>
        </p:nvCxnSpPr>
        <p:spPr>
          <a:xfrm flipH="1">
            <a:off x="6958146" y="2022577"/>
            <a:ext cx="2373269" cy="200153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EEB7666C-B25E-1253-C1BC-BB35909E43F5}"/>
              </a:ext>
            </a:extLst>
          </p:cNvPr>
          <p:cNvCxnSpPr>
            <a:cxnSpLocks/>
          </p:cNvCxnSpPr>
          <p:nvPr/>
        </p:nvCxnSpPr>
        <p:spPr>
          <a:xfrm flipH="1">
            <a:off x="2860585" y="1996495"/>
            <a:ext cx="588614" cy="73561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23190DE-36E3-E22F-643D-C524AE0E69C6}"/>
              </a:ext>
            </a:extLst>
          </p:cNvPr>
          <p:cNvSpPr/>
          <p:nvPr/>
        </p:nvSpPr>
        <p:spPr>
          <a:xfrm>
            <a:off x="330200" y="6256061"/>
            <a:ext cx="330200" cy="424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756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191C2-D567-5A87-8258-DA6E92213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FB38165-061D-AD5E-E6CA-E0BBC4EB61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44376"/>
            <a:ext cx="9439656" cy="965357"/>
          </a:xfrm>
        </p:spPr>
        <p:txBody>
          <a:bodyPr>
            <a:normAutofit lnSpcReduction="10000"/>
          </a:bodyPr>
          <a:lstStyle/>
          <a:p>
            <a:r>
              <a:rPr lang="fr-FR" sz="2800" b="1" dirty="0"/>
              <a:t>Pour aller plus loin :</a:t>
            </a:r>
          </a:p>
          <a:p>
            <a:r>
              <a:rPr lang="fr-FR" dirty="0">
                <a:solidFill>
                  <a:srgbClr val="FB6A70"/>
                </a:solidFill>
              </a:rPr>
              <a:t>Site du CNFPT : </a:t>
            </a:r>
            <a:r>
              <a:rPr lang="fr-FR" dirty="0"/>
              <a:t>www.cnfpt.fr</a:t>
            </a:r>
            <a:endParaRPr lang="fr-FR" sz="2800" b="1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12658E5-E26E-7D9C-115F-44AD08FFFF8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7698" y="3810641"/>
            <a:ext cx="5704333" cy="883722"/>
          </a:xfrm>
          <a:ln w="38100">
            <a:solidFill>
              <a:srgbClr val="050088"/>
            </a:solidFill>
          </a:ln>
        </p:spPr>
        <p:txBody>
          <a:bodyPr anchor="t">
            <a:normAutofit/>
          </a:bodyPr>
          <a:lstStyle/>
          <a:p>
            <a:pPr marL="180000">
              <a:spcBef>
                <a:spcPts val="0"/>
              </a:spcBef>
            </a:pPr>
            <a:r>
              <a:rPr lang="fr-FR" sz="1800" b="1" dirty="0">
                <a:solidFill>
                  <a:schemeClr val="tx1"/>
                </a:solidFill>
              </a:rPr>
              <a:t>Un pas à pas : pour vous guider dans votre projet de recrutement d’</a:t>
            </a:r>
            <a:r>
              <a:rPr lang="fr-FR" sz="1800" b="1" dirty="0" err="1">
                <a:solidFill>
                  <a:schemeClr val="tx1"/>
                </a:solidFill>
              </a:rPr>
              <a:t>apprenti.e.s</a:t>
            </a:r>
            <a:endParaRPr lang="fr-FR" sz="2800" b="1" dirty="0">
              <a:solidFill>
                <a:schemeClr val="tx1"/>
              </a:solidFill>
            </a:endParaRPr>
          </a:p>
          <a:p>
            <a:pPr marL="180000">
              <a:spcBef>
                <a:spcPts val="0"/>
              </a:spcBef>
            </a:pPr>
            <a:r>
              <a:rPr lang="fr-FR" sz="1800" b="1" dirty="0">
                <a:solidFill>
                  <a:schemeClr val="tx1"/>
                </a:solidFill>
              </a:rPr>
              <a:t>Lien : </a:t>
            </a:r>
            <a:r>
              <a:rPr lang="fr-FR" sz="1800" b="1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Pas à pas Apprentissage</a:t>
            </a:r>
            <a:endParaRPr lang="fr-FR" sz="1800" b="1" dirty="0">
              <a:solidFill>
                <a:schemeClr val="bg2"/>
              </a:solidFill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87E9BE1-B709-A7E3-6DD9-6B6478D99D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889105" y="451823"/>
            <a:ext cx="580903" cy="407682"/>
          </a:xfrm>
        </p:spPr>
        <p:txBody>
          <a:bodyPr/>
          <a:lstStyle/>
          <a:p>
            <a:r>
              <a:rPr lang="fr-FR" sz="2800" dirty="0"/>
              <a:t>3</a:t>
            </a:r>
          </a:p>
        </p:txBody>
      </p:sp>
      <p:sp>
        <p:nvSpPr>
          <p:cNvPr id="6" name="Espace réservé du texte 1">
            <a:extLst>
              <a:ext uri="{FF2B5EF4-FFF2-40B4-BE49-F238E27FC236}">
                <a16:creationId xmlns:a16="http://schemas.microsoft.com/office/drawing/2014/main" id="{C7E7DA06-0027-EF60-192F-BE440C6822C3}"/>
              </a:ext>
            </a:extLst>
          </p:cNvPr>
          <p:cNvSpPr txBox="1">
            <a:spLocks/>
          </p:cNvSpPr>
          <p:nvPr/>
        </p:nvSpPr>
        <p:spPr>
          <a:xfrm>
            <a:off x="350406" y="3554595"/>
            <a:ext cx="6497927" cy="4320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6DBFEB6-745B-CF5C-F0AA-9FD6EE502761}"/>
              </a:ext>
            </a:extLst>
          </p:cNvPr>
          <p:cNvSpPr txBox="1"/>
          <p:nvPr/>
        </p:nvSpPr>
        <p:spPr>
          <a:xfrm>
            <a:off x="647699" y="1309733"/>
            <a:ext cx="9439656" cy="1477328"/>
          </a:xfrm>
          <a:prstGeom prst="rect">
            <a:avLst/>
          </a:prstGeom>
          <a:noFill/>
          <a:ln w="38100">
            <a:solidFill>
              <a:srgbClr val="050088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sz="1800" b="1" dirty="0"/>
              <a:t>Un espace est dédié à l’apprentissage dans la rubrique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altLang="fr-FR" sz="1800" b="1" dirty="0"/>
              <a:t>« se former 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altLang="fr-FR" sz="1800" b="1" dirty="0"/>
              <a:t>« accueillir un apprenti »</a:t>
            </a:r>
            <a:endParaRPr lang="fr-FR" altLang="fr-FR" sz="2800" b="1" dirty="0">
              <a:solidFill>
                <a:srgbClr val="5A467B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altLang="fr-FR" b="1" dirty="0"/>
              <a:t>« je suis une collectivité 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/>
              <a:t>Lien</a:t>
            </a:r>
            <a:r>
              <a:rPr lang="fr-FR" dirty="0"/>
              <a:t> </a:t>
            </a:r>
            <a:r>
              <a:rPr lang="fr-FR" b="1" dirty="0"/>
              <a:t>:</a:t>
            </a:r>
            <a:r>
              <a:rPr lang="fr-FR" dirty="0"/>
              <a:t> </a:t>
            </a:r>
            <a:r>
              <a:rPr lang="fr-FR" b="1" dirty="0">
                <a:solidFill>
                  <a:schemeClr val="bg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 suis une collectivité | CNFPT - Bourgogne - Franche-Comté</a:t>
            </a:r>
            <a:endParaRPr lang="fr-FR" b="1" dirty="0">
              <a:solidFill>
                <a:schemeClr val="bg2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2624620-AC1A-14E3-7281-6FA7C2C926AD}"/>
              </a:ext>
            </a:extLst>
          </p:cNvPr>
          <p:cNvSpPr txBox="1"/>
          <p:nvPr/>
        </p:nvSpPr>
        <p:spPr>
          <a:xfrm>
            <a:off x="647698" y="3118739"/>
            <a:ext cx="5704333" cy="646331"/>
          </a:xfrm>
          <a:prstGeom prst="rect">
            <a:avLst/>
          </a:prstGeom>
          <a:noFill/>
          <a:ln w="38100">
            <a:solidFill>
              <a:srgbClr val="050088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/>
              <a:t>une FAQ pour répondre à vos interrogations. Toutes les questions dans </a:t>
            </a:r>
            <a:r>
              <a:rPr lang="fr-FR" b="1" i="0" u="none" strike="noStrike" dirty="0">
                <a:solidFill>
                  <a:srgbClr val="050088"/>
                </a:solidFill>
                <a:effectLst/>
                <a:latin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 document</a:t>
            </a:r>
            <a:r>
              <a:rPr lang="fr-FR" b="1" i="0" u="none" strike="noStrike" dirty="0">
                <a:solidFill>
                  <a:srgbClr val="050088"/>
                </a:solidFill>
                <a:effectLst/>
                <a:latin typeface="Open Sans" panose="020B0606030504020204" pitchFamily="34" charset="0"/>
              </a:rPr>
              <a:t>.</a:t>
            </a:r>
            <a:endParaRPr lang="fr-FR" b="1" dirty="0">
              <a:solidFill>
                <a:srgbClr val="050088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B8A3CBF-50AB-9851-1843-605095A589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1654" y="2911214"/>
            <a:ext cx="2322109" cy="3492257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BCA63A6D-31FB-175D-DA42-300BCF08E3AA}"/>
              </a:ext>
            </a:extLst>
          </p:cNvPr>
          <p:cNvSpPr/>
          <p:nvPr/>
        </p:nvSpPr>
        <p:spPr>
          <a:xfrm>
            <a:off x="6544567" y="4398376"/>
            <a:ext cx="2132486" cy="46329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197038F-AFCC-8B99-C014-E19827BAC7E3}"/>
              </a:ext>
            </a:extLst>
          </p:cNvPr>
          <p:cNvSpPr txBox="1"/>
          <p:nvPr/>
        </p:nvSpPr>
        <p:spPr>
          <a:xfrm>
            <a:off x="9151065" y="3013754"/>
            <a:ext cx="1999488" cy="246221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 espace spécifique pour la Bourgogne Franche Comté et le Grand Est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 i="0" u="none" strike="noStrike" dirty="0">
                <a:solidFill>
                  <a:srgbClr val="050088"/>
                </a:solidFill>
                <a:effectLst/>
                <a:latin typeface="Open Sans" panose="020B0606030504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L'apprentissage dans les collectivités territoriales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05008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5CA0AF12-D50A-728B-8A38-246B56E5F420}"/>
              </a:ext>
            </a:extLst>
          </p:cNvPr>
          <p:cNvCxnSpPr>
            <a:cxnSpLocks/>
          </p:cNvCxnSpPr>
          <p:nvPr/>
        </p:nvCxnSpPr>
        <p:spPr>
          <a:xfrm flipV="1">
            <a:off x="8576461" y="4176189"/>
            <a:ext cx="574604" cy="29422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A7E41F17-DEDE-FED7-8B20-16BD6AFB214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0203" t="12936" r="28234" b="16314"/>
          <a:stretch/>
        </p:blipFill>
        <p:spPr>
          <a:xfrm>
            <a:off x="2338809" y="4870138"/>
            <a:ext cx="2322109" cy="179221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1984504-9B3E-74E3-57A8-3D34BB9B26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51065" y="5548267"/>
            <a:ext cx="1999488" cy="13698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0367596-DF76-CFF3-89A5-E066BF016790}"/>
              </a:ext>
            </a:extLst>
          </p:cNvPr>
          <p:cNvSpPr/>
          <p:nvPr/>
        </p:nvSpPr>
        <p:spPr>
          <a:xfrm>
            <a:off x="330200" y="6256061"/>
            <a:ext cx="330200" cy="424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3895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E3C87-6D17-B0A9-1DCD-761076FCD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E1896-E2FF-99F7-BFF8-A2AC2B95F8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3317" y="563386"/>
            <a:ext cx="6631412" cy="516609"/>
          </a:xfrm>
        </p:spPr>
        <p:txBody>
          <a:bodyPr>
            <a:noAutofit/>
          </a:bodyPr>
          <a:lstStyle/>
          <a:p>
            <a:r>
              <a:rPr lang="fr-FR" sz="2800" dirty="0"/>
              <a:t>Pour en savoir plus :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838ABCC-9E35-F5FA-AEBE-CAEF7E8F06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81600" y="3771134"/>
            <a:ext cx="5852160" cy="2359151"/>
          </a:xfrm>
          <a:ln w="38100">
            <a:solidFill>
              <a:srgbClr val="050088"/>
            </a:solidFill>
          </a:ln>
        </p:spPr>
        <p:txBody>
          <a:bodyPr>
            <a:normAutofit/>
          </a:bodyPr>
          <a:lstStyle/>
          <a:p>
            <a:r>
              <a:rPr lang="fr-FR" altLang="fr-FR" sz="1900" b="1" dirty="0"/>
              <a:t>ECI Bourgogne Franche Comté – Grand Est</a:t>
            </a:r>
            <a:endParaRPr lang="fr-FR" altLang="fr-FR" sz="1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altLang="fr-FR" sz="1800" dirty="0"/>
              <a:t>Coordonnatrice régionale apprentissage :</a:t>
            </a:r>
          </a:p>
          <a:p>
            <a:r>
              <a:rPr lang="fr-FR" altLang="fr-FR" sz="2000" b="1" cap="small" dirty="0">
                <a:solidFill>
                  <a:schemeClr val="tx1"/>
                </a:solidFill>
              </a:rPr>
              <a:t>Céline MIGUET </a:t>
            </a:r>
            <a:r>
              <a:rPr lang="fr-FR" sz="1800" u="sng" dirty="0">
                <a:solidFill>
                  <a:srgbClr val="05008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celine.miguet@cnfpt.fr</a:t>
            </a:r>
            <a:endParaRPr lang="fr-FR" sz="1800" dirty="0">
              <a:solidFill>
                <a:srgbClr val="050088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altLang="fr-FR" sz="1800" dirty="0">
              <a:solidFill>
                <a:srgbClr val="0070C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altLang="fr-FR" sz="1800" dirty="0"/>
              <a:t>Assistante apprentissage : </a:t>
            </a:r>
          </a:p>
          <a:p>
            <a:r>
              <a:rPr lang="fr-FR" altLang="fr-FR" sz="2000" b="1" cap="small" dirty="0">
                <a:solidFill>
                  <a:schemeClr val="tx1"/>
                </a:solidFill>
              </a:rPr>
              <a:t>Séverine CROTTI </a:t>
            </a:r>
            <a:r>
              <a:rPr lang="fr-FR" sz="1800" u="sng" dirty="0">
                <a:solidFill>
                  <a:srgbClr val="050088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severine.crotti@cnfpt.fr</a:t>
            </a:r>
            <a:endParaRPr lang="fr-FR" sz="1800" dirty="0">
              <a:solidFill>
                <a:srgbClr val="050088"/>
              </a:solidFill>
            </a:endParaRPr>
          </a:p>
          <a:p>
            <a:endParaRPr lang="fr-FR" dirty="0"/>
          </a:p>
        </p:txBody>
      </p:sp>
      <p:pic>
        <p:nvPicPr>
          <p:cNvPr id="8" name="Graphique 7" descr="Adresse de courrier contour">
            <a:extLst>
              <a:ext uri="{FF2B5EF4-FFF2-40B4-BE49-F238E27FC236}">
                <a16:creationId xmlns:a16="http://schemas.microsoft.com/office/drawing/2014/main" id="{A648E42D-A61B-8E54-A49F-42DF4A98AB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21222" y="5599154"/>
            <a:ext cx="457200" cy="4572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516CCB3-FD0B-0720-E37A-B4AB1FE61F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4689" y="4456524"/>
            <a:ext cx="457240" cy="45724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C2918EF-6D32-C76D-B93B-86C845D53E19}"/>
              </a:ext>
            </a:extLst>
          </p:cNvPr>
          <p:cNvSpPr txBox="1"/>
          <p:nvPr/>
        </p:nvSpPr>
        <p:spPr>
          <a:xfrm>
            <a:off x="5181600" y="151117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Pour mieux recevoir les informations…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855C3C5-66ED-8F71-495D-3B11FDF46D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9797" y="2055270"/>
            <a:ext cx="6515766" cy="122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84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3A45158-5658-B68A-97A1-23F3523280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97184" y="3935227"/>
            <a:ext cx="7194816" cy="817562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La campagne de financement 2025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5037E63-086C-EC63-736C-5EA5FE4435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 descr="Une image contenant Police, Graphique, symbole, logo&#10;&#10;Description générée automatiquement">
            <a:extLst>
              <a:ext uri="{FF2B5EF4-FFF2-40B4-BE49-F238E27FC236}">
                <a16:creationId xmlns:a16="http://schemas.microsoft.com/office/drawing/2014/main" id="{82A87B61-996A-53F5-738B-31A90BC13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96" y="5080656"/>
            <a:ext cx="1528966" cy="122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52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A0316-A98E-CE4E-1659-3C7954BE9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AF8D644-06FB-7468-7D5D-49132FFB4E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44376"/>
            <a:ext cx="9439656" cy="515129"/>
          </a:xfrm>
        </p:spPr>
        <p:txBody>
          <a:bodyPr>
            <a:normAutofit/>
          </a:bodyPr>
          <a:lstStyle/>
          <a:p>
            <a:r>
              <a:rPr lang="fr-FR" dirty="0"/>
              <a:t>La campagne de financement 2025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4C31A1B-0049-6D7F-61FF-8C6FF51BBE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200" y="1107873"/>
            <a:ext cx="8881872" cy="467692"/>
          </a:xfrm>
        </p:spPr>
        <p:txBody>
          <a:bodyPr>
            <a:normAutofit lnSpcReduction="10000"/>
          </a:bodyPr>
          <a:lstStyle/>
          <a:p>
            <a:r>
              <a:rPr lang="fr-FR" sz="2800" b="1" dirty="0"/>
              <a:t>Ce qui ne change pas :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9990595-F325-CBF2-0D65-93EA654706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924274" y="466345"/>
            <a:ext cx="580903" cy="407682"/>
          </a:xfrm>
        </p:spPr>
        <p:txBody>
          <a:bodyPr/>
          <a:lstStyle/>
          <a:p>
            <a:r>
              <a:rPr lang="fr-FR" sz="2800" dirty="0"/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0CEE63-3344-AC25-0E9F-362E98CFEDFD}"/>
              </a:ext>
            </a:extLst>
          </p:cNvPr>
          <p:cNvSpPr/>
          <p:nvPr/>
        </p:nvSpPr>
        <p:spPr>
          <a:xfrm>
            <a:off x="1031631" y="2063260"/>
            <a:ext cx="2098431" cy="1594339"/>
          </a:xfrm>
          <a:prstGeom prst="rect">
            <a:avLst/>
          </a:prstGeom>
          <a:solidFill>
            <a:srgbClr val="87DEE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La participation au recensement des intentions de recrutement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E06CE0-CC4A-8FA1-E0FB-88E21EEFC92C}"/>
              </a:ext>
            </a:extLst>
          </p:cNvPr>
          <p:cNvSpPr/>
          <p:nvPr/>
        </p:nvSpPr>
        <p:spPr>
          <a:xfrm>
            <a:off x="4605528" y="2063261"/>
            <a:ext cx="2098431" cy="1594338"/>
          </a:xfrm>
          <a:prstGeom prst="rect">
            <a:avLst/>
          </a:prstGeom>
          <a:solidFill>
            <a:srgbClr val="87DEE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La priorisation des métiers en tension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DBA12E-888C-AA86-0116-5E42BF479FB8}"/>
              </a:ext>
            </a:extLst>
          </p:cNvPr>
          <p:cNvSpPr/>
          <p:nvPr/>
        </p:nvSpPr>
        <p:spPr>
          <a:xfrm>
            <a:off x="8179425" y="2051538"/>
            <a:ext cx="2098431" cy="1594338"/>
          </a:xfrm>
          <a:prstGeom prst="rect">
            <a:avLst/>
          </a:prstGeom>
          <a:solidFill>
            <a:srgbClr val="87DEE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Le nombre d’équivalents temps plein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B6121D1-B69D-BDF1-9CC2-C9826B02EE14}"/>
              </a:ext>
            </a:extLst>
          </p:cNvPr>
          <p:cNvSpPr/>
          <p:nvPr/>
        </p:nvSpPr>
        <p:spPr>
          <a:xfrm>
            <a:off x="914400" y="4278923"/>
            <a:ext cx="2344615" cy="1922585"/>
          </a:xfrm>
          <a:prstGeom prst="ellipse">
            <a:avLst/>
          </a:prstGeom>
          <a:solidFill>
            <a:srgbClr val="FB6A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Du</a:t>
            </a:r>
          </a:p>
          <a:p>
            <a:pPr algn="ctr"/>
            <a:r>
              <a:rPr lang="fr-FR" sz="2000" b="1" dirty="0">
                <a:solidFill>
                  <a:schemeClr val="tx1"/>
                </a:solidFill>
              </a:rPr>
              <a:t> 20 janvier au 21 mars 2025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914E9880-516C-FBB2-3300-E884B12EA02B}"/>
              </a:ext>
            </a:extLst>
          </p:cNvPr>
          <p:cNvSpPr/>
          <p:nvPr/>
        </p:nvSpPr>
        <p:spPr>
          <a:xfrm>
            <a:off x="4546911" y="4278923"/>
            <a:ext cx="2344615" cy="1922585"/>
          </a:xfrm>
          <a:prstGeom prst="ellipse">
            <a:avLst/>
          </a:prstGeom>
          <a:solidFill>
            <a:srgbClr val="FB6A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Un référentiel des diplômes corrélés aux métiers considérés en tension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485B53A5-9ECE-4F78-178D-729FE8A42998}"/>
              </a:ext>
            </a:extLst>
          </p:cNvPr>
          <p:cNvSpPr/>
          <p:nvPr/>
        </p:nvSpPr>
        <p:spPr>
          <a:xfrm>
            <a:off x="8179425" y="4355695"/>
            <a:ext cx="2344615" cy="1922585"/>
          </a:xfrm>
          <a:prstGeom prst="ellipse">
            <a:avLst/>
          </a:prstGeom>
          <a:solidFill>
            <a:srgbClr val="FB6A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Inscrits au tableau des effectifs des emplois permanents</a:t>
            </a:r>
          </a:p>
        </p:txBody>
      </p:sp>
      <p:sp>
        <p:nvSpPr>
          <p:cNvPr id="15" name="Flèche : bas 14">
            <a:extLst>
              <a:ext uri="{FF2B5EF4-FFF2-40B4-BE49-F238E27FC236}">
                <a16:creationId xmlns:a16="http://schemas.microsoft.com/office/drawing/2014/main" id="{BE545BBC-769E-59DA-09D2-148B8F9A0C25}"/>
              </a:ext>
            </a:extLst>
          </p:cNvPr>
          <p:cNvSpPr/>
          <p:nvPr/>
        </p:nvSpPr>
        <p:spPr>
          <a:xfrm>
            <a:off x="1992923" y="3774831"/>
            <a:ext cx="222739" cy="33996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 : bas 15">
            <a:extLst>
              <a:ext uri="{FF2B5EF4-FFF2-40B4-BE49-F238E27FC236}">
                <a16:creationId xmlns:a16="http://schemas.microsoft.com/office/drawing/2014/main" id="{7DFE98C6-E4B5-4AAE-B59C-F345312CADD6}"/>
              </a:ext>
            </a:extLst>
          </p:cNvPr>
          <p:cNvSpPr/>
          <p:nvPr/>
        </p:nvSpPr>
        <p:spPr>
          <a:xfrm>
            <a:off x="5509492" y="3796709"/>
            <a:ext cx="222739" cy="33996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 : bas 16">
            <a:extLst>
              <a:ext uri="{FF2B5EF4-FFF2-40B4-BE49-F238E27FC236}">
                <a16:creationId xmlns:a16="http://schemas.microsoft.com/office/drawing/2014/main" id="{8DCDF1B0-4D16-1B5B-582A-DBC7E62BCC4B}"/>
              </a:ext>
            </a:extLst>
          </p:cNvPr>
          <p:cNvSpPr/>
          <p:nvPr/>
        </p:nvSpPr>
        <p:spPr>
          <a:xfrm>
            <a:off x="9170025" y="3830801"/>
            <a:ext cx="222739" cy="33996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F8D803-91CB-9588-75B5-47ECF8E31F46}"/>
              </a:ext>
            </a:extLst>
          </p:cNvPr>
          <p:cNvSpPr/>
          <p:nvPr/>
        </p:nvSpPr>
        <p:spPr>
          <a:xfrm>
            <a:off x="330200" y="6256061"/>
            <a:ext cx="330200" cy="424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018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041FD-98B6-80AB-E473-595814197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F08880E-AE4E-D96C-1E50-185B04123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44376"/>
            <a:ext cx="9439656" cy="515129"/>
          </a:xfrm>
        </p:spPr>
        <p:txBody>
          <a:bodyPr>
            <a:normAutofit/>
          </a:bodyPr>
          <a:lstStyle/>
          <a:p>
            <a:r>
              <a:rPr lang="fr-FR" dirty="0"/>
              <a:t>La campagne de financement 2025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3ED044A-9900-F141-D1FB-C8E57BD378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200" y="1198064"/>
            <a:ext cx="8881872" cy="467692"/>
          </a:xfrm>
        </p:spPr>
        <p:txBody>
          <a:bodyPr>
            <a:normAutofit lnSpcReduction="10000"/>
          </a:bodyPr>
          <a:lstStyle/>
          <a:p>
            <a:r>
              <a:rPr lang="fr-FR" sz="2800" b="1" dirty="0"/>
              <a:t>Les nouveautés :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031952E-A952-9F5A-A51A-8AE7DBAFC5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924274" y="466345"/>
            <a:ext cx="580903" cy="407682"/>
          </a:xfrm>
        </p:spPr>
        <p:txBody>
          <a:bodyPr/>
          <a:lstStyle/>
          <a:p>
            <a:r>
              <a:rPr lang="fr-FR" sz="2800" dirty="0"/>
              <a:t>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049D1B-AED3-1379-E292-E796E303B41B}"/>
              </a:ext>
            </a:extLst>
          </p:cNvPr>
          <p:cNvSpPr/>
          <p:nvPr/>
        </p:nvSpPr>
        <p:spPr>
          <a:xfrm>
            <a:off x="1031633" y="1784567"/>
            <a:ext cx="3003920" cy="1644433"/>
          </a:xfrm>
          <a:prstGeom prst="rect">
            <a:avLst/>
          </a:prstGeom>
          <a:solidFill>
            <a:srgbClr val="87DEE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u="sng" dirty="0">
                <a:solidFill>
                  <a:schemeClr val="tx1"/>
                </a:solidFill>
              </a:rPr>
              <a:t>Un critère supplémentaire</a:t>
            </a:r>
            <a:r>
              <a:rPr lang="fr-FR" b="1" dirty="0">
                <a:solidFill>
                  <a:schemeClr val="tx1"/>
                </a:solidFill>
              </a:rPr>
              <a:t> le financement des qualifications de niveaux </a:t>
            </a:r>
            <a:r>
              <a:rPr lang="fr-FR" b="1" dirty="0">
                <a:solidFill>
                  <a:srgbClr val="FB6A70"/>
                </a:solidFill>
              </a:rPr>
              <a:t>3, 4 et 5</a:t>
            </a:r>
          </a:p>
        </p:txBody>
      </p:sp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015F7AFF-D99E-EF6A-52B3-471371C2C048}"/>
              </a:ext>
            </a:extLst>
          </p:cNvPr>
          <p:cNvSpPr/>
          <p:nvPr/>
        </p:nvSpPr>
        <p:spPr>
          <a:xfrm>
            <a:off x="4337539" y="2427292"/>
            <a:ext cx="1758461" cy="467692"/>
          </a:xfrm>
          <a:prstGeom prst="rightArrow">
            <a:avLst/>
          </a:prstGeom>
          <a:solidFill>
            <a:srgbClr val="FB6A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E2FC4D3-3F41-6406-97BD-BE1D246CF8BB}"/>
              </a:ext>
            </a:extLst>
          </p:cNvPr>
          <p:cNvSpPr/>
          <p:nvPr/>
        </p:nvSpPr>
        <p:spPr>
          <a:xfrm>
            <a:off x="6397986" y="1784567"/>
            <a:ext cx="3003920" cy="1644433"/>
          </a:xfrm>
          <a:prstGeom prst="rect">
            <a:avLst/>
          </a:prstGeom>
          <a:solidFill>
            <a:srgbClr val="87DEE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highlight>
                  <a:srgbClr val="FB6A70"/>
                </a:highlight>
              </a:rPr>
              <a:t>Suppression</a:t>
            </a:r>
            <a:r>
              <a:rPr lang="fr-FR" b="1" dirty="0">
                <a:solidFill>
                  <a:schemeClr val="tx1"/>
                </a:solidFill>
              </a:rPr>
              <a:t> du financement des qualifications de niveaux 6 et 7: liste de 44 à 37 métiers en tension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2B7872-0F15-CE60-106E-DCE2A29E73F5}"/>
              </a:ext>
            </a:extLst>
          </p:cNvPr>
          <p:cNvSpPr/>
          <p:nvPr/>
        </p:nvSpPr>
        <p:spPr>
          <a:xfrm>
            <a:off x="1031633" y="4015703"/>
            <a:ext cx="3003920" cy="1612192"/>
          </a:xfrm>
          <a:prstGeom prst="rect">
            <a:avLst/>
          </a:prstGeom>
          <a:solidFill>
            <a:srgbClr val="87DEE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u="sng" dirty="0">
                <a:solidFill>
                  <a:schemeClr val="tx1"/>
                </a:solidFill>
              </a:rPr>
              <a:t>En cas de résiliation </a:t>
            </a:r>
            <a:r>
              <a:rPr lang="fr-FR" sz="1600" b="1" dirty="0">
                <a:solidFill>
                  <a:schemeClr val="tx1"/>
                </a:solidFill>
              </a:rPr>
              <a:t>d’un contrat d’apprentissage pris en charge par le CNFPT intervenant dans les </a:t>
            </a:r>
            <a:r>
              <a:rPr lang="fr-FR" sz="1600" b="1" dirty="0">
                <a:solidFill>
                  <a:srgbClr val="FB6A70"/>
                </a:solidFill>
              </a:rPr>
              <a:t>90</a:t>
            </a:r>
            <a:r>
              <a:rPr lang="fr-FR" sz="1600" b="1" dirty="0">
                <a:solidFill>
                  <a:schemeClr val="tx1"/>
                </a:solidFill>
              </a:rPr>
              <a:t> jours suivant la date de début d’exécution de ce contrat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3BF8F2-96AB-BD54-E70A-A6E90DF67843}"/>
              </a:ext>
            </a:extLst>
          </p:cNvPr>
          <p:cNvSpPr/>
          <p:nvPr/>
        </p:nvSpPr>
        <p:spPr>
          <a:xfrm>
            <a:off x="6397986" y="4003511"/>
            <a:ext cx="3003920" cy="1612192"/>
          </a:xfrm>
          <a:prstGeom prst="rect">
            <a:avLst/>
          </a:prstGeom>
          <a:solidFill>
            <a:srgbClr val="87DEE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highlight>
                  <a:srgbClr val="FB6A70"/>
                </a:highlight>
              </a:rPr>
              <a:t>Attribution</a:t>
            </a:r>
            <a:r>
              <a:rPr lang="fr-FR" b="1" dirty="0">
                <a:solidFill>
                  <a:schemeClr val="tx1"/>
                </a:solidFill>
              </a:rPr>
              <a:t> d’une allocation supplémentaire à la collectivité</a:t>
            </a:r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CB50170C-0161-F136-8780-DD86BE0E1375}"/>
              </a:ext>
            </a:extLst>
          </p:cNvPr>
          <p:cNvSpPr/>
          <p:nvPr/>
        </p:nvSpPr>
        <p:spPr>
          <a:xfrm>
            <a:off x="4336132" y="4575761"/>
            <a:ext cx="1758461" cy="467692"/>
          </a:xfrm>
          <a:prstGeom prst="rightArrow">
            <a:avLst/>
          </a:prstGeom>
          <a:solidFill>
            <a:srgbClr val="FB6A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DDA030-00D2-7DC9-96BE-084D652F28C9}"/>
              </a:ext>
            </a:extLst>
          </p:cNvPr>
          <p:cNvSpPr/>
          <p:nvPr/>
        </p:nvSpPr>
        <p:spPr>
          <a:xfrm>
            <a:off x="330200" y="6256061"/>
            <a:ext cx="330200" cy="424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3111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F074C-5359-8C60-4A4E-A8E217A2F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FA8C67-4E36-7297-1266-5A438F2BA7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34861" y="4799066"/>
            <a:ext cx="8488915" cy="1674886"/>
          </a:xfrm>
        </p:spPr>
        <p:txBody>
          <a:bodyPr>
            <a:normAutofit/>
          </a:bodyPr>
          <a:lstStyle/>
          <a:p>
            <a:r>
              <a:rPr lang="fr-FR" dirty="0"/>
              <a:t>La procédure </a:t>
            </a:r>
          </a:p>
          <a:p>
            <a:r>
              <a:rPr lang="fr-FR" dirty="0"/>
              <a:t>Modification de la plateforme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2F83C5-59CA-E4F1-B080-61DF5B9EF2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75655" y="2971800"/>
            <a:ext cx="685942" cy="914400"/>
          </a:xfrm>
        </p:spPr>
        <p:txBody>
          <a:bodyPr/>
          <a:lstStyle/>
          <a:p>
            <a:r>
              <a:rPr lang="fr-F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63828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A7AF1-98F2-7322-8CAA-859FE9139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355C8617-A9ED-67D1-CF02-3BDA5BC2013A}"/>
              </a:ext>
            </a:extLst>
          </p:cNvPr>
          <p:cNvCxnSpPr/>
          <p:nvPr/>
        </p:nvCxnSpPr>
        <p:spPr>
          <a:xfrm>
            <a:off x="6328299" y="1499616"/>
            <a:ext cx="0" cy="4511040"/>
          </a:xfrm>
          <a:prstGeom prst="straightConnector1">
            <a:avLst/>
          </a:prstGeom>
          <a:ln w="57150">
            <a:solidFill>
              <a:srgbClr val="05008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FD53FF55-0EE0-2A32-07F3-E1E54CBAE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6431" y="379523"/>
            <a:ext cx="6488869" cy="668989"/>
          </a:xfrm>
        </p:spPr>
        <p:txBody>
          <a:bodyPr>
            <a:normAutofit fontScale="90000"/>
          </a:bodyPr>
          <a:lstStyle/>
          <a:p>
            <a:r>
              <a:rPr lang="fr-FR" dirty="0"/>
              <a:t>Rappel des modalités</a:t>
            </a:r>
          </a:p>
        </p:txBody>
      </p:sp>
      <p:pic>
        <p:nvPicPr>
          <p:cNvPr id="5" name="Graphique 4" descr="Presse-papiers vérifié avec un remplissage uni">
            <a:extLst>
              <a:ext uri="{FF2B5EF4-FFF2-40B4-BE49-F238E27FC236}">
                <a16:creationId xmlns:a16="http://schemas.microsoft.com/office/drawing/2014/main" id="{43109AC9-7A0B-C429-05F3-5F536D58B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64480" y="1359408"/>
            <a:ext cx="914400" cy="914400"/>
          </a:xfrm>
          <a:prstGeom prst="rect">
            <a:avLst/>
          </a:prstGeom>
        </p:spPr>
      </p:pic>
      <p:pic>
        <p:nvPicPr>
          <p:cNvPr id="10" name="Graphique 9" descr="Diagramme de Gantt avec un remplissage uni">
            <a:extLst>
              <a:ext uri="{FF2B5EF4-FFF2-40B4-BE49-F238E27FC236}">
                <a16:creationId xmlns:a16="http://schemas.microsoft.com/office/drawing/2014/main" id="{1C9C4811-5DBE-0469-A3FD-911F929863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86465" y="3627120"/>
            <a:ext cx="914400" cy="914400"/>
          </a:xfrm>
          <a:prstGeom prst="rect">
            <a:avLst/>
          </a:prstGeom>
        </p:spPr>
      </p:pic>
      <p:pic>
        <p:nvPicPr>
          <p:cNvPr id="12" name="Graphique 11" descr="Geste de maintien avec un remplissage uni">
            <a:extLst>
              <a:ext uri="{FF2B5EF4-FFF2-40B4-BE49-F238E27FC236}">
                <a16:creationId xmlns:a16="http://schemas.microsoft.com/office/drawing/2014/main" id="{C5FCDA74-345E-48D7-2658-5E38E20FEC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30951" y="4980432"/>
            <a:ext cx="914400" cy="914400"/>
          </a:xfrm>
          <a:prstGeom prst="rect">
            <a:avLst/>
          </a:prstGeom>
        </p:spPr>
      </p:pic>
      <p:pic>
        <p:nvPicPr>
          <p:cNvPr id="17" name="Graphique 16" descr="Badge à suivre avec un remplissage uni">
            <a:extLst>
              <a:ext uri="{FF2B5EF4-FFF2-40B4-BE49-F238E27FC236}">
                <a16:creationId xmlns:a16="http://schemas.microsoft.com/office/drawing/2014/main" id="{A0C5CCBE-F1B9-7600-3865-4AF90E610B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32187" y="2538986"/>
            <a:ext cx="822956" cy="822956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E52CF5DE-2375-B44C-D00A-9D8840B7F4F6}"/>
              </a:ext>
            </a:extLst>
          </p:cNvPr>
          <p:cNvSpPr txBox="1"/>
          <p:nvPr/>
        </p:nvSpPr>
        <p:spPr>
          <a:xfrm>
            <a:off x="6403850" y="1499616"/>
            <a:ext cx="46055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Recensement</a:t>
            </a:r>
          </a:p>
          <a:p>
            <a:r>
              <a:rPr lang="fr-FR" sz="1400" dirty="0"/>
              <a:t>OBLIGATOIRE : ouvert du </a:t>
            </a:r>
            <a:r>
              <a:rPr lang="fr-FR" sz="1400" b="1" dirty="0"/>
              <a:t>20 janvier au 21 mars 2025</a:t>
            </a:r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/>
              <a:t>Attribution des allocations </a:t>
            </a:r>
          </a:p>
          <a:p>
            <a:r>
              <a:rPr lang="fr-FR" sz="1400" dirty="0"/>
              <a:t>Notifiée par courriel fin avril et visible sur votre tableau de bord</a:t>
            </a:r>
          </a:p>
          <a:p>
            <a:endParaRPr lang="fr-FR" sz="1400" dirty="0"/>
          </a:p>
          <a:p>
            <a:endParaRPr lang="fr-FR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/>
              <a:t>Dépôt APF</a:t>
            </a:r>
          </a:p>
          <a:p>
            <a:r>
              <a:rPr lang="fr-FR" sz="1400" dirty="0"/>
              <a:t>Dans les 3 mois précédant le début d’exécution de chaque contrat d’apprentissage</a:t>
            </a:r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b="1" dirty="0"/>
              <a:t>Accord de prise en charge APC</a:t>
            </a:r>
          </a:p>
          <a:p>
            <a:r>
              <a:rPr lang="fr-FR" sz="1400" dirty="0"/>
              <a:t>Vérifier que le CFA dépose la demande de financement sur la plateforme CNFPT dans les 30 jours maximum après le démarrage du contrat</a:t>
            </a:r>
          </a:p>
        </p:txBody>
      </p:sp>
    </p:spTree>
    <p:extLst>
      <p:ext uri="{BB962C8B-B14F-4D97-AF65-F5344CB8AC3E}">
        <p14:creationId xmlns:p14="http://schemas.microsoft.com/office/powerpoint/2010/main" val="4101036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7BA0C-1E7C-0146-34F3-4B6F47A34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19DD511-8CB4-44E8-13B0-B42F5522CE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44376"/>
            <a:ext cx="9439656" cy="515129"/>
          </a:xfrm>
        </p:spPr>
        <p:txBody>
          <a:bodyPr>
            <a:normAutofit/>
          </a:bodyPr>
          <a:lstStyle/>
          <a:p>
            <a:r>
              <a:rPr lang="fr-FR" dirty="0"/>
              <a:t>La procédure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AB7BAAF-FC89-2285-439D-37BA0A155C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356242"/>
            <a:ext cx="10522789" cy="4899818"/>
          </a:xfrm>
        </p:spPr>
        <p:txBody>
          <a:bodyPr>
            <a:normAutofit/>
          </a:bodyPr>
          <a:lstStyle/>
          <a:p>
            <a:pPr lvl="0" algn="just"/>
            <a:r>
              <a:rPr lang="fr-FR" sz="1800" dirty="0"/>
              <a:t>En se connectant </a:t>
            </a:r>
            <a:r>
              <a:rPr lang="fr-FR" sz="1800" u="sng" dirty="0">
                <a:solidFill>
                  <a:srgbClr val="05008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depuis IEL sur la plateforme apprentissage</a:t>
            </a:r>
            <a:r>
              <a:rPr lang="fr-FR" sz="1800" dirty="0">
                <a:solidFill>
                  <a:srgbClr val="050088"/>
                </a:solidFill>
              </a:rPr>
              <a:t>  </a:t>
            </a:r>
            <a:r>
              <a:rPr lang="fr-FR" sz="1800" b="1" dirty="0"/>
              <a:t>du 20 janvier au 21 mars 2025. </a:t>
            </a:r>
            <a:endParaRPr lang="fr-FR" sz="18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86DF9E7-9CE3-BD2F-C7F8-6966D2DB518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200" y="874027"/>
            <a:ext cx="7653866" cy="467692"/>
          </a:xfrm>
        </p:spPr>
        <p:txBody>
          <a:bodyPr>
            <a:normAutofit fontScale="92500"/>
          </a:bodyPr>
          <a:lstStyle/>
          <a:p>
            <a:r>
              <a:rPr lang="fr-FR" sz="2800" b="1" dirty="0"/>
              <a:t>Recensement des intentions de recrutement :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F617C84-E9DF-B072-08FE-716D1CA50E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924274" y="466345"/>
            <a:ext cx="580903" cy="407682"/>
          </a:xfrm>
        </p:spPr>
        <p:txBody>
          <a:bodyPr/>
          <a:lstStyle/>
          <a:p>
            <a:r>
              <a:rPr lang="fr-FR" sz="2800" dirty="0"/>
              <a:t>3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7FC535C-FD09-2672-A41E-DE3C9588AF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68261"/>
            <a:ext cx="10193533" cy="37661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DC68295C-6300-207B-12F3-B9E7DC84805E}"/>
              </a:ext>
            </a:extLst>
          </p:cNvPr>
          <p:cNvSpPr/>
          <p:nvPr/>
        </p:nvSpPr>
        <p:spPr>
          <a:xfrm>
            <a:off x="6685408" y="3337560"/>
            <a:ext cx="1050416" cy="102754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B8C35BEC-AD6C-5AA9-368A-0EDE8E43F3CE}"/>
              </a:ext>
            </a:extLst>
          </p:cNvPr>
          <p:cNvCxnSpPr/>
          <p:nvPr/>
        </p:nvCxnSpPr>
        <p:spPr>
          <a:xfrm flipH="1">
            <a:off x="7635187" y="2966900"/>
            <a:ext cx="792088" cy="462993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7507E2F1-46E5-C498-1363-13956D8733EB}"/>
              </a:ext>
            </a:extLst>
          </p:cNvPr>
          <p:cNvSpPr txBox="1"/>
          <p:nvPr/>
        </p:nvSpPr>
        <p:spPr>
          <a:xfrm>
            <a:off x="8475327" y="2505235"/>
            <a:ext cx="3329758" cy="461665"/>
          </a:xfrm>
          <a:prstGeom prst="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Onglet apprentissage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22EE09-8085-EEE7-979A-979D58B516E7}"/>
              </a:ext>
            </a:extLst>
          </p:cNvPr>
          <p:cNvSpPr/>
          <p:nvPr/>
        </p:nvSpPr>
        <p:spPr>
          <a:xfrm>
            <a:off x="330200" y="6256061"/>
            <a:ext cx="330200" cy="424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6302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BAD9B-53F3-FB4C-695A-14FF56436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A36DACB-B765-BCF2-DEB8-9D4B015E7C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44376"/>
            <a:ext cx="9439656" cy="515129"/>
          </a:xfrm>
        </p:spPr>
        <p:txBody>
          <a:bodyPr>
            <a:normAutofit/>
          </a:bodyPr>
          <a:lstStyle/>
          <a:p>
            <a:r>
              <a:rPr lang="fr-FR" sz="2800" dirty="0"/>
              <a:t>La procédure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33468FD-7706-B459-750D-002A72C106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448" y="3692769"/>
            <a:ext cx="3550920" cy="1597441"/>
          </a:xfrm>
          <a:ln w="38100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1800" b="1" dirty="0">
                <a:ln w="0">
                  <a:noFill/>
                </a:ln>
                <a:solidFill>
                  <a:schemeClr val="tx1"/>
                </a:solidFill>
              </a:rPr>
              <a:t>La saisie du recensement ne sera disponible aux collectivités que durant la période d’ouverture, </a:t>
            </a:r>
          </a:p>
          <a:p>
            <a:pPr algn="ctr"/>
            <a:r>
              <a:rPr lang="fr-FR" sz="1800" b="1" dirty="0">
                <a:ln w="0">
                  <a:noFill/>
                </a:ln>
                <a:solidFill>
                  <a:schemeClr val="tx1"/>
                </a:solidFill>
              </a:rPr>
              <a:t>du 20 janvier au 21 mars 2025. </a:t>
            </a:r>
          </a:p>
          <a:p>
            <a:pPr algn="ctr"/>
            <a:endParaRPr lang="fr-FR" sz="1800" b="1" dirty="0">
              <a:ln w="0">
                <a:noFill/>
              </a:ln>
              <a:solidFill>
                <a:schemeClr val="tx1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CD595C6-A3A2-D14B-B61C-100ED32680E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200" y="874027"/>
            <a:ext cx="7653866" cy="467692"/>
          </a:xfrm>
        </p:spPr>
        <p:txBody>
          <a:bodyPr>
            <a:normAutofit fontScale="92500"/>
          </a:bodyPr>
          <a:lstStyle/>
          <a:p>
            <a:r>
              <a:rPr lang="fr-FR" sz="2800" b="1" dirty="0"/>
              <a:t>Recensement des intentions de recrutement :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F40AAA7-9D2B-C3DF-8A8A-32ABA4FCE6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924274" y="466345"/>
            <a:ext cx="580903" cy="407682"/>
          </a:xfrm>
        </p:spPr>
        <p:txBody>
          <a:bodyPr/>
          <a:lstStyle/>
          <a:p>
            <a:r>
              <a:rPr lang="fr-FR" sz="2800" dirty="0"/>
              <a:t>3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0EDB8CE-5018-23CF-6F8F-80C5DE9CA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133" y="2392538"/>
            <a:ext cx="6577987" cy="3999117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613247F7-A6C9-6430-8F01-E9A822EC8A31}"/>
              </a:ext>
            </a:extLst>
          </p:cNvPr>
          <p:cNvSpPr/>
          <p:nvPr/>
        </p:nvSpPr>
        <p:spPr>
          <a:xfrm>
            <a:off x="4665133" y="3145536"/>
            <a:ext cx="1763099" cy="145389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BE806F4D-61D4-5D27-EEF0-DDB3A28D06E9}"/>
              </a:ext>
            </a:extLst>
          </p:cNvPr>
          <p:cNvCxnSpPr>
            <a:cxnSpLocks/>
          </p:cNvCxnSpPr>
          <p:nvPr/>
        </p:nvCxnSpPr>
        <p:spPr>
          <a:xfrm flipV="1">
            <a:off x="4058530" y="4026408"/>
            <a:ext cx="606603" cy="27596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04CE4519-E005-8E00-EB9E-88173A190C20}"/>
              </a:ext>
            </a:extLst>
          </p:cNvPr>
          <p:cNvSpPr txBox="1"/>
          <p:nvPr/>
        </p:nvSpPr>
        <p:spPr>
          <a:xfrm>
            <a:off x="838200" y="1567790"/>
            <a:ext cx="47947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50088"/>
                </a:solidFill>
              </a:rPr>
              <a:t>Sur la plateforme apprentissage</a:t>
            </a:r>
          </a:p>
          <a:p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67AF58-DC99-A473-8A79-643E47A38F5D}"/>
              </a:ext>
            </a:extLst>
          </p:cNvPr>
          <p:cNvSpPr/>
          <p:nvPr/>
        </p:nvSpPr>
        <p:spPr>
          <a:xfrm>
            <a:off x="330200" y="6256061"/>
            <a:ext cx="330200" cy="424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868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3">
      <a:dk1>
        <a:srgbClr val="000000"/>
      </a:dk1>
      <a:lt1>
        <a:srgbClr val="FFFFFF"/>
      </a:lt1>
      <a:dk2>
        <a:srgbClr val="FF5D6B"/>
      </a:dk2>
      <a:lt2>
        <a:srgbClr val="07008D"/>
      </a:lt2>
      <a:accent1>
        <a:srgbClr val="FACDB0"/>
      </a:accent1>
      <a:accent2>
        <a:srgbClr val="FBEA39"/>
      </a:accent2>
      <a:accent3>
        <a:srgbClr val="FFB1FD"/>
      </a:accent3>
      <a:accent4>
        <a:srgbClr val="7A00D4"/>
      </a:accent4>
      <a:accent5>
        <a:srgbClr val="007DFF"/>
      </a:accent5>
      <a:accent6>
        <a:srgbClr val="00AFAD"/>
      </a:accent6>
      <a:hlink>
        <a:srgbClr val="7DF3C9"/>
      </a:hlink>
      <a:folHlink>
        <a:srgbClr val="4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10921</TotalTime>
  <Words>1205</Words>
  <Application>Microsoft Office PowerPoint</Application>
  <PresentationFormat>Grand écran</PresentationFormat>
  <Paragraphs>170</Paragraphs>
  <Slides>22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9" baseType="lpstr">
      <vt:lpstr>Aptos</vt:lpstr>
      <vt:lpstr>Arial</vt:lpstr>
      <vt:lpstr>Calibri</vt:lpstr>
      <vt:lpstr>Open Sans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Rappel des modalités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Pour en savoir plus 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KOBAYASHI-TISSOT Aya</dc:creator>
  <cp:lastModifiedBy>Isabelle MIGOT</cp:lastModifiedBy>
  <cp:revision>531</cp:revision>
  <cp:lastPrinted>2025-01-10T15:51:20Z</cp:lastPrinted>
  <dcterms:created xsi:type="dcterms:W3CDTF">2024-07-28T23:48:48Z</dcterms:created>
  <dcterms:modified xsi:type="dcterms:W3CDTF">2025-02-28T09:48:22Z</dcterms:modified>
</cp:coreProperties>
</file>